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309" r:id="rId3"/>
    <p:sldId id="389" r:id="rId4"/>
    <p:sldId id="406" r:id="rId5"/>
    <p:sldId id="404" r:id="rId6"/>
    <p:sldId id="405" r:id="rId7"/>
    <p:sldId id="390" r:id="rId8"/>
    <p:sldId id="417" r:id="rId9"/>
    <p:sldId id="385" r:id="rId10"/>
    <p:sldId id="391" r:id="rId11"/>
    <p:sldId id="392" r:id="rId12"/>
    <p:sldId id="407" r:id="rId13"/>
    <p:sldId id="408" r:id="rId14"/>
    <p:sldId id="409" r:id="rId15"/>
    <p:sldId id="410" r:id="rId16"/>
    <p:sldId id="411" r:id="rId17"/>
    <p:sldId id="416" r:id="rId18"/>
    <p:sldId id="393" r:id="rId19"/>
    <p:sldId id="412" r:id="rId20"/>
    <p:sldId id="414" r:id="rId21"/>
    <p:sldId id="413" r:id="rId22"/>
    <p:sldId id="415" r:id="rId23"/>
    <p:sldId id="394" r:id="rId24"/>
    <p:sldId id="418" r:id="rId25"/>
    <p:sldId id="386" r:id="rId26"/>
    <p:sldId id="388" r:id="rId27"/>
    <p:sldId id="396" r:id="rId28"/>
    <p:sldId id="400" r:id="rId29"/>
    <p:sldId id="401" r:id="rId30"/>
    <p:sldId id="397" r:id="rId31"/>
    <p:sldId id="399" r:id="rId32"/>
    <p:sldId id="402" r:id="rId33"/>
    <p:sldId id="403" r:id="rId34"/>
    <p:sldId id="384" r:id="rId35"/>
    <p:sldId id="419" r:id="rId36"/>
    <p:sldId id="302" r:id="rId37"/>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20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80392" autoAdjust="0"/>
  </p:normalViewPr>
  <p:slideViewPr>
    <p:cSldViewPr snapToGrid="0">
      <p:cViewPr varScale="1">
        <p:scale>
          <a:sx n="108" d="100"/>
          <a:sy n="108" d="100"/>
        </p:scale>
        <p:origin x="564" y="78"/>
      </p:cViewPr>
      <p:guideLst>
        <p:guide pos="840"/>
        <p:guide orient="horz" pos="204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17.10.2022</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17.10.2022</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133075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349197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507601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2298114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3804146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1611975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500909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3153713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70197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217343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140800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504910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2047314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2287240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2815839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1312926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88950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652672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2485341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334536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1983559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146513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1685917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796378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1401478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240191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1976379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44910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49093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2606240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1260166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962988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726086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iucnredlis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Species ranges II – applied issues, dynamics</a:t>
            </a:r>
            <a:br>
              <a:rPr lang="en-US" sz="2800" b="1" dirty="0"/>
            </a:br>
            <a:r>
              <a:rPr lang="en-US" sz="2800" b="1" dirty="0"/>
              <a:t>(+ intro to metapopulations)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Mammal &amp; large carnivore ranges: 1500 AD - present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Wolf &amp; Ripple (2017)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Proc. R. Soc. B</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Figure 1.">
            <a:extLst>
              <a:ext uri="{FF2B5EF4-FFF2-40B4-BE49-F238E27FC236}">
                <a16:creationId xmlns:a16="http://schemas.microsoft.com/office/drawing/2014/main" id="{99130449-1E00-2A94-28D7-2CD2AF559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724" y="741486"/>
            <a:ext cx="5737697" cy="57376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7EB885-19F5-32A0-2791-A75A5563B64C}"/>
              </a:ext>
            </a:extLst>
          </p:cNvPr>
          <p:cNvSpPr txBox="1"/>
          <p:nvPr/>
        </p:nvSpPr>
        <p:spPr>
          <a:xfrm>
            <a:off x="1333500" y="1215957"/>
            <a:ext cx="3326049" cy="4247317"/>
          </a:xfrm>
          <a:prstGeom prst="rect">
            <a:avLst/>
          </a:prstGeom>
          <a:noFill/>
        </p:spPr>
        <p:txBody>
          <a:bodyPr wrap="square" rtlCol="0">
            <a:spAutoFit/>
          </a:bodyPr>
          <a:lstStyle/>
          <a:p>
            <a:r>
              <a:rPr lang="en-US" dirty="0"/>
              <a:t>173 terrestrial mammals have lost &gt; 50% of native range. Most severe losses in areas with high population density (Ceballos &amp; Ehrlich 2002).</a:t>
            </a:r>
          </a:p>
          <a:p>
            <a:endParaRPr lang="en-US" dirty="0"/>
          </a:p>
          <a:p>
            <a:r>
              <a:rPr lang="en-US" dirty="0"/>
              <a:t>In North America, 17 out of 43 large ungulates underwent contractions of &gt; 20% (</a:t>
            </a:r>
            <a:r>
              <a:rPr lang="en-US" dirty="0" err="1"/>
              <a:t>Laliberte</a:t>
            </a:r>
            <a:r>
              <a:rPr lang="en-US" dirty="0"/>
              <a:t> &amp; Ripple 2004).</a:t>
            </a:r>
          </a:p>
          <a:p>
            <a:endParaRPr lang="en-US" dirty="0"/>
          </a:p>
          <a:p>
            <a:r>
              <a:rPr lang="en-US" dirty="0"/>
              <a:t>Less then 21% land retains its historic range of &gt; 20 kg mammals (Morrison et al. 2007).</a:t>
            </a:r>
          </a:p>
        </p:txBody>
      </p:sp>
    </p:spTree>
    <p:extLst>
      <p:ext uri="{BB962C8B-B14F-4D97-AF65-F5344CB8AC3E}">
        <p14:creationId xmlns:p14="http://schemas.microsoft.com/office/powerpoint/2010/main" val="35125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Global avian extinctions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8" name="Picture 7">
            <a:extLst>
              <a:ext uri="{FF2B5EF4-FFF2-40B4-BE49-F238E27FC236}">
                <a16:creationId xmlns:a16="http://schemas.microsoft.com/office/drawing/2014/main" id="{A8141646-21DC-57B1-DE64-CD7A23690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75" y="1462686"/>
            <a:ext cx="4768325" cy="3932627"/>
          </a:xfrm>
          <a:prstGeom prst="rect">
            <a:avLst/>
          </a:prstGeom>
        </p:spPr>
      </p:pic>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Szabo et al. (2012)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PLoS</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One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67B6215-6EA1-D8DF-373E-EFA5F779B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687" y="1584279"/>
            <a:ext cx="5441490" cy="2833929"/>
          </a:xfrm>
          <a:prstGeom prst="rect">
            <a:avLst/>
          </a:prstGeom>
        </p:spPr>
      </p:pic>
      <p:sp>
        <p:nvSpPr>
          <p:cNvPr id="15" name="TextBox 14">
            <a:extLst>
              <a:ext uri="{FF2B5EF4-FFF2-40B4-BE49-F238E27FC236}">
                <a16:creationId xmlns:a16="http://schemas.microsoft.com/office/drawing/2014/main" id="{45BE68FB-5AD5-4B78-909D-2C883BA4F046}"/>
              </a:ext>
            </a:extLst>
          </p:cNvPr>
          <p:cNvSpPr txBox="1"/>
          <p:nvPr/>
        </p:nvSpPr>
        <p:spPr>
          <a:xfrm>
            <a:off x="2675106" y="965353"/>
            <a:ext cx="2313454" cy="369332"/>
          </a:xfrm>
          <a:prstGeom prst="rect">
            <a:avLst/>
          </a:prstGeom>
          <a:noFill/>
        </p:spPr>
        <p:txBody>
          <a:bodyPr wrap="none" rtlCol="0">
            <a:spAutoFit/>
          </a:bodyPr>
          <a:lstStyle/>
          <a:p>
            <a:r>
              <a:rPr lang="en-US" dirty="0"/>
              <a:t>Extinctions by realm</a:t>
            </a:r>
          </a:p>
        </p:txBody>
      </p:sp>
      <p:sp>
        <p:nvSpPr>
          <p:cNvPr id="16" name="TextBox 15">
            <a:extLst>
              <a:ext uri="{FF2B5EF4-FFF2-40B4-BE49-F238E27FC236}">
                <a16:creationId xmlns:a16="http://schemas.microsoft.com/office/drawing/2014/main" id="{88F06DD7-8E49-E99B-E537-CC35A4313858}"/>
              </a:ext>
            </a:extLst>
          </p:cNvPr>
          <p:cNvSpPr txBox="1"/>
          <p:nvPr/>
        </p:nvSpPr>
        <p:spPr>
          <a:xfrm>
            <a:off x="7594060" y="993703"/>
            <a:ext cx="2287806" cy="369332"/>
          </a:xfrm>
          <a:prstGeom prst="rect">
            <a:avLst/>
          </a:prstGeom>
          <a:noFill/>
        </p:spPr>
        <p:txBody>
          <a:bodyPr wrap="none" rtlCol="0">
            <a:spAutoFit/>
          </a:bodyPr>
          <a:lstStyle/>
          <a:p>
            <a:r>
              <a:rPr lang="en-US" dirty="0"/>
              <a:t>Extinctions by cause</a:t>
            </a:r>
          </a:p>
        </p:txBody>
      </p:sp>
      <p:pic>
        <p:nvPicPr>
          <p:cNvPr id="4098" name="Picture 2">
            <a:extLst>
              <a:ext uri="{FF2B5EF4-FFF2-40B4-BE49-F238E27FC236}">
                <a16:creationId xmlns:a16="http://schemas.microsoft.com/office/drawing/2014/main" id="{EEE3D19A-BBD5-8048-3540-E7E6077A2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098" y="4466114"/>
            <a:ext cx="1963330" cy="13082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ternativní popis obrázku chybí">
            <a:extLst>
              <a:ext uri="{FF2B5EF4-FFF2-40B4-BE49-F238E27FC236}">
                <a16:creationId xmlns:a16="http://schemas.microsoft.com/office/drawing/2014/main" id="{ADE6F0E1-C6DD-FEAA-8C70-610DCC560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644" y="4466114"/>
            <a:ext cx="1963331" cy="13016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lternativní popis obrázku chybí">
            <a:extLst>
              <a:ext uri="{FF2B5EF4-FFF2-40B4-BE49-F238E27FC236}">
                <a16:creationId xmlns:a16="http://schemas.microsoft.com/office/drawing/2014/main" id="{A7F4C8F8-FB34-35BC-CB13-CB50C28303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2974" y="4466114"/>
            <a:ext cx="1735488" cy="130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56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Main drivers of range contractions and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Pereira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Annual Rev. Env. Res.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509EC95-61DC-5B03-73F5-0B2B42144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062" y="1221420"/>
            <a:ext cx="4763956" cy="4880574"/>
          </a:xfrm>
          <a:prstGeom prst="rect">
            <a:avLst/>
          </a:prstGeom>
        </p:spPr>
      </p:pic>
      <p:pic>
        <p:nvPicPr>
          <p:cNvPr id="10" name="Picture 9">
            <a:extLst>
              <a:ext uri="{FF2B5EF4-FFF2-40B4-BE49-F238E27FC236}">
                <a16:creationId xmlns:a16="http://schemas.microsoft.com/office/drawing/2014/main" id="{663997BE-E86F-A7D3-36A3-690FB6426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295475"/>
            <a:ext cx="5715000" cy="4000084"/>
          </a:xfrm>
          <a:prstGeom prst="rect">
            <a:avLst/>
          </a:prstGeom>
        </p:spPr>
      </p:pic>
      <p:sp>
        <p:nvSpPr>
          <p:cNvPr id="12" name="TextBox 11">
            <a:extLst>
              <a:ext uri="{FF2B5EF4-FFF2-40B4-BE49-F238E27FC236}">
                <a16:creationId xmlns:a16="http://schemas.microsoft.com/office/drawing/2014/main" id="{8A4AAF0A-8728-C479-72FA-8904AA71BC5C}"/>
              </a:ext>
            </a:extLst>
          </p:cNvPr>
          <p:cNvSpPr txBox="1"/>
          <p:nvPr/>
        </p:nvSpPr>
        <p:spPr>
          <a:xfrm>
            <a:off x="2461638" y="1295475"/>
            <a:ext cx="1774845" cy="369332"/>
          </a:xfrm>
          <a:prstGeom prst="rect">
            <a:avLst/>
          </a:prstGeom>
          <a:noFill/>
        </p:spPr>
        <p:txBody>
          <a:bodyPr wrap="none" rtlCol="0">
            <a:spAutoFit/>
          </a:bodyPr>
          <a:lstStyle/>
          <a:p>
            <a:r>
              <a:rPr lang="en-US" dirty="0"/>
              <a:t>Threats by time</a:t>
            </a:r>
          </a:p>
        </p:txBody>
      </p:sp>
      <p:sp>
        <p:nvSpPr>
          <p:cNvPr id="13" name="TextBox 12">
            <a:extLst>
              <a:ext uri="{FF2B5EF4-FFF2-40B4-BE49-F238E27FC236}">
                <a16:creationId xmlns:a16="http://schemas.microsoft.com/office/drawing/2014/main" id="{F99F0B0F-D80C-7DE5-5C9A-8381B65F06E3}"/>
              </a:ext>
            </a:extLst>
          </p:cNvPr>
          <p:cNvSpPr txBox="1"/>
          <p:nvPr/>
        </p:nvSpPr>
        <p:spPr>
          <a:xfrm>
            <a:off x="7996981" y="1295475"/>
            <a:ext cx="3275256" cy="369332"/>
          </a:xfrm>
          <a:prstGeom prst="rect">
            <a:avLst/>
          </a:prstGeom>
          <a:noFill/>
        </p:spPr>
        <p:txBody>
          <a:bodyPr wrap="none" rtlCol="0">
            <a:spAutoFit/>
          </a:bodyPr>
          <a:lstStyle/>
          <a:p>
            <a:r>
              <a:rPr lang="en-US" dirty="0"/>
              <a:t>Threatened species by drivers</a:t>
            </a:r>
          </a:p>
        </p:txBody>
      </p:sp>
    </p:spTree>
    <p:extLst>
      <p:ext uri="{BB962C8B-B14F-4D97-AF65-F5344CB8AC3E}">
        <p14:creationId xmlns:p14="http://schemas.microsoft.com/office/powerpoint/2010/main" val="348084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Geometry of range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Gaston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structure and dynamics of species’ geographic ranges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DC58A7E-909E-DE4A-8779-47775EF5D3D1}"/>
              </a:ext>
            </a:extLst>
          </p:cNvPr>
          <p:cNvSpPr txBox="1"/>
          <p:nvPr/>
        </p:nvSpPr>
        <p:spPr>
          <a:xfrm>
            <a:off x="1333501" y="1095375"/>
            <a:ext cx="9791700" cy="2031325"/>
          </a:xfrm>
          <a:prstGeom prst="rect">
            <a:avLst/>
          </a:prstGeom>
          <a:noFill/>
        </p:spPr>
        <p:txBody>
          <a:bodyPr wrap="square" rtlCol="0">
            <a:spAutoFit/>
          </a:bodyPr>
          <a:lstStyle/>
          <a:p>
            <a:pPr marL="342900" indent="-342900">
              <a:buAutoNum type="alphaUcPeriod"/>
            </a:pPr>
            <a:r>
              <a:rPr lang="en-US" dirty="0"/>
              <a:t>R. Wallace (1876) “</a:t>
            </a:r>
            <a:r>
              <a:rPr lang="en-US" i="1" dirty="0"/>
              <a:t>On a continent, the process of extinction will take effect on the circumference of the area of distribution, because it is there that the species comes to contact with such adverse conditions or competing forms as prevent it from advancing further.</a:t>
            </a:r>
            <a:r>
              <a:rPr lang="en-US" dirty="0"/>
              <a:t>”</a:t>
            </a:r>
            <a:br>
              <a:rPr lang="en-US" dirty="0"/>
            </a:br>
            <a:endParaRPr lang="en-US" dirty="0"/>
          </a:p>
          <a:p>
            <a:r>
              <a:rPr lang="en-US" dirty="0"/>
              <a:t>“Melting range hypothesis” – Gaston et al. (2003) equal decline everywhere, with last populations around the center</a:t>
            </a:r>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865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Bauer et al.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descr="Historic vs Present Geographical Distribution of Lions">
            <a:extLst>
              <a:ext uri="{FF2B5EF4-FFF2-40B4-BE49-F238E27FC236}">
                <a16:creationId xmlns:a16="http://schemas.microsoft.com/office/drawing/2014/main" id="{EE9C9325-08F8-1FEC-F645-23E4CC55D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993704"/>
            <a:ext cx="3774618" cy="329421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3EBFF671-8FBF-5C74-0182-18C00F3FA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75" y="949007"/>
            <a:ext cx="5969000" cy="49895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B70B3F3-5ADB-7823-C9E5-6E3F78634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698" y="4287916"/>
            <a:ext cx="1543050" cy="1157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6CB5E-A329-896C-49F1-B62072918614}"/>
              </a:ext>
            </a:extLst>
          </p:cNvPr>
          <p:cNvSpPr txBox="1"/>
          <p:nvPr/>
        </p:nvSpPr>
        <p:spPr>
          <a:xfrm>
            <a:off x="3257309" y="5424979"/>
            <a:ext cx="2569934" cy="369332"/>
          </a:xfrm>
          <a:prstGeom prst="rect">
            <a:avLst/>
          </a:prstGeom>
          <a:noFill/>
        </p:spPr>
        <p:txBody>
          <a:bodyPr wrap="none" rtlCol="0">
            <a:spAutoFit/>
          </a:bodyPr>
          <a:lstStyle/>
          <a:p>
            <a:r>
              <a:rPr lang="en-US" i="1" dirty="0"/>
              <a:t>Panthera </a:t>
            </a:r>
            <a:r>
              <a:rPr lang="en-US" i="1" dirty="0" err="1"/>
              <a:t>leo</a:t>
            </a:r>
            <a:r>
              <a:rPr lang="en-US" i="1" dirty="0"/>
              <a:t> – </a:t>
            </a:r>
            <a:r>
              <a:rPr lang="en-US" dirty="0"/>
              <a:t>The lion</a:t>
            </a:r>
          </a:p>
        </p:txBody>
      </p:sp>
    </p:spTree>
    <p:extLst>
      <p:ext uri="{BB962C8B-B14F-4D97-AF65-F5344CB8AC3E}">
        <p14:creationId xmlns:p14="http://schemas.microsoft.com/office/powerpoint/2010/main" val="239460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6A86FE51-3BEF-831A-09B6-D452CDB04D52}"/>
              </a:ext>
            </a:extLst>
          </p:cNvPr>
          <p:cNvSpPr txBox="1"/>
          <p:nvPr/>
        </p:nvSpPr>
        <p:spPr>
          <a:xfrm>
            <a:off x="1333500" y="1276350"/>
            <a:ext cx="4610099" cy="1477328"/>
          </a:xfrm>
          <a:prstGeom prst="rect">
            <a:avLst/>
          </a:prstGeom>
          <a:noFill/>
        </p:spPr>
        <p:txBody>
          <a:bodyPr wrap="square" rtlCol="0">
            <a:spAutoFit/>
          </a:bodyPr>
          <a:lstStyle/>
          <a:p>
            <a:r>
              <a:rPr lang="en-US" dirty="0"/>
              <a:t>Iconic examples of species that persist around the edges:</a:t>
            </a:r>
          </a:p>
          <a:p>
            <a:pPr marL="285750" indent="-285750">
              <a:buFont typeface="Arial" panose="020B0604020202020204" pitchFamily="34" charset="0"/>
              <a:buChar char="•"/>
            </a:pPr>
            <a:r>
              <a:rPr lang="en-US" dirty="0"/>
              <a:t>Giant panda (</a:t>
            </a:r>
            <a:r>
              <a:rPr lang="en-US" i="1" dirty="0"/>
              <a:t>Ailuropoda melanoleuca</a:t>
            </a:r>
            <a:r>
              <a:rPr lang="en-US" dirty="0"/>
              <a:t>)</a:t>
            </a:r>
          </a:p>
          <a:p>
            <a:pPr marL="285750" indent="-285750">
              <a:buFont typeface="Arial" panose="020B0604020202020204" pitchFamily="34" charset="0"/>
              <a:buChar char="•"/>
            </a:pPr>
            <a:r>
              <a:rPr lang="en-US" dirty="0"/>
              <a:t>Red wolf (</a:t>
            </a:r>
            <a:r>
              <a:rPr lang="en-US" i="1" dirty="0"/>
              <a:t>Canis rufus</a:t>
            </a:r>
            <a:r>
              <a:rPr lang="en-US" dirty="0"/>
              <a:t>)</a:t>
            </a:r>
          </a:p>
          <a:p>
            <a:pPr marL="285750" indent="-285750">
              <a:buFont typeface="Arial" panose="020B0604020202020204" pitchFamily="34" charset="0"/>
              <a:buChar char="•"/>
            </a:pPr>
            <a:r>
              <a:rPr lang="en-US" dirty="0"/>
              <a:t>Whooping crane (</a:t>
            </a:r>
            <a:r>
              <a:rPr lang="en-US" i="1" dirty="0"/>
              <a:t>Grus americana</a:t>
            </a:r>
            <a:r>
              <a:rPr lang="en-US" dirty="0"/>
              <a:t>)</a:t>
            </a:r>
          </a:p>
        </p:txBody>
      </p:sp>
      <p:pic>
        <p:nvPicPr>
          <p:cNvPr id="10" name="Picture 9">
            <a:extLst>
              <a:ext uri="{FF2B5EF4-FFF2-40B4-BE49-F238E27FC236}">
                <a16:creationId xmlns:a16="http://schemas.microsoft.com/office/drawing/2014/main" id="{D12BB8A3-E503-3FB2-BA93-F7F60D655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767296"/>
            <a:ext cx="5407272" cy="5724525"/>
          </a:xfrm>
          <a:prstGeom prst="rect">
            <a:avLst/>
          </a:prstGeom>
        </p:spPr>
      </p:pic>
    </p:spTree>
    <p:extLst>
      <p:ext uri="{BB962C8B-B14F-4D97-AF65-F5344CB8AC3E}">
        <p14:creationId xmlns:p14="http://schemas.microsoft.com/office/powerpoint/2010/main" val="2279875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Species undergoing </a:t>
            </a:r>
            <a:r>
              <a:rPr lang="en-US"/>
              <a:t>range collapse </a:t>
            </a:r>
            <a:r>
              <a:rPr lang="en-US" dirty="0"/>
              <a:t>have different OAR*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See previous lecture, and also Wilson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A1FE9DD-F16C-6CFC-5603-6F35D085249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43600" y="910749"/>
            <a:ext cx="3769874" cy="5437619"/>
          </a:xfrm>
          <a:prstGeom prst="rect">
            <a:avLst/>
          </a:prstGeom>
        </p:spPr>
      </p:pic>
      <p:pic>
        <p:nvPicPr>
          <p:cNvPr id="7" name="Picture 6">
            <a:extLst>
              <a:ext uri="{FF2B5EF4-FFF2-40B4-BE49-F238E27FC236}">
                <a16:creationId xmlns:a16="http://schemas.microsoft.com/office/drawing/2014/main" id="{24ED2B61-9209-D3A8-3C2B-50EADB79697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275201" y="1099261"/>
            <a:ext cx="4495118" cy="2139239"/>
          </a:xfrm>
          <a:prstGeom prst="rect">
            <a:avLst/>
          </a:prstGeom>
        </p:spPr>
      </p:pic>
    </p:spTree>
    <p:extLst>
      <p:ext uri="{BB962C8B-B14F-4D97-AF65-F5344CB8AC3E}">
        <p14:creationId xmlns:p14="http://schemas.microsoft.com/office/powerpoint/2010/main" val="1169176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You should know that</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889653CF-82B8-3D96-8E69-89423D282BBB}"/>
              </a:ext>
            </a:extLst>
          </p:cNvPr>
          <p:cNvSpPr txBox="1"/>
          <p:nvPr/>
        </p:nvSpPr>
        <p:spPr>
          <a:xfrm>
            <a:off x="1333501" y="1095375"/>
            <a:ext cx="9791700" cy="4247317"/>
          </a:xfrm>
          <a:prstGeom prst="rect">
            <a:avLst/>
          </a:prstGeom>
          <a:noFill/>
        </p:spPr>
        <p:txBody>
          <a:bodyPr wrap="square" rtlCol="0">
            <a:spAutoFit/>
          </a:bodyPr>
          <a:lstStyle/>
          <a:p>
            <a:r>
              <a:rPr lang="en-US" dirty="0"/>
              <a:t>Range collapses, local extinctions, range contractions, and entire losses of ranges (global extinctions) are widespread, yet difficult to quantify. Reason: It’s difficult to determine that something disappeared completely.</a:t>
            </a:r>
          </a:p>
          <a:p>
            <a:endParaRPr lang="en-US" dirty="0"/>
          </a:p>
          <a:p>
            <a:r>
              <a:rPr lang="en-US" dirty="0"/>
              <a:t>By far the most documented range collapses and extinctions happen on islands.</a:t>
            </a:r>
          </a:p>
          <a:p>
            <a:endParaRPr lang="en-US" dirty="0"/>
          </a:p>
          <a:p>
            <a:r>
              <a:rPr lang="en-US" dirty="0"/>
              <a:t>Range collapses happen in many ways. There is no wide support that the center of the range remains the longest.</a:t>
            </a:r>
          </a:p>
          <a:p>
            <a:endParaRPr lang="en-US" dirty="0"/>
          </a:p>
          <a:p>
            <a:r>
              <a:rPr lang="en-US" dirty="0"/>
              <a:t>Main drivers of range collapses are habitat loss, exploitation, and invasive species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736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expansions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18</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98973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B8D5F5B-475B-2C95-DCF8-9D0DE1671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864777"/>
            <a:ext cx="7138262" cy="4711181"/>
          </a:xfrm>
          <a:prstGeom prst="rect">
            <a:avLst/>
          </a:prstGeom>
        </p:spPr>
      </p:pic>
    </p:spTree>
    <p:extLst>
      <p:ext uri="{BB962C8B-B14F-4D97-AF65-F5344CB8AC3E}">
        <p14:creationId xmlns:p14="http://schemas.microsoft.com/office/powerpoint/2010/main" val="39911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Geographic range vs extinction risk and conservation status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small ranges make species vulnerable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7A5D11-5B8F-C3FD-B5DF-D85C21AEC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54634"/>
            <a:ext cx="7048500" cy="4736303"/>
          </a:xfrm>
          <a:prstGeom prst="rect">
            <a:avLst/>
          </a:prstGeom>
        </p:spPr>
      </p:pic>
      <p:sp>
        <p:nvSpPr>
          <p:cNvPr id="9" name="TextBox 8">
            <a:extLst>
              <a:ext uri="{FF2B5EF4-FFF2-40B4-BE49-F238E27FC236}">
                <a16:creationId xmlns:a16="http://schemas.microsoft.com/office/drawing/2014/main" id="{24B2E6CF-C7AC-881B-B66C-739DCCDC8061}"/>
              </a:ext>
            </a:extLst>
          </p:cNvPr>
          <p:cNvSpPr txBox="1"/>
          <p:nvPr/>
        </p:nvSpPr>
        <p:spPr>
          <a:xfrm>
            <a:off x="8534400" y="954634"/>
            <a:ext cx="2838450" cy="1754326"/>
          </a:xfrm>
          <a:prstGeom prst="rect">
            <a:avLst/>
          </a:prstGeom>
          <a:noFill/>
        </p:spPr>
        <p:txBody>
          <a:bodyPr wrap="square" rtlCol="0">
            <a:spAutoFit/>
          </a:bodyPr>
          <a:lstStyle/>
          <a:p>
            <a:r>
              <a:rPr lang="en-US" i="1" dirty="0"/>
              <a:t>Ondatra zibethica</a:t>
            </a:r>
          </a:p>
          <a:p>
            <a:r>
              <a:rPr lang="en-US" dirty="0"/>
              <a:t>(American muskrat)</a:t>
            </a:r>
          </a:p>
          <a:p>
            <a:endParaRPr lang="en-US" dirty="0"/>
          </a:p>
          <a:p>
            <a:r>
              <a:rPr lang="en-US" dirty="0"/>
              <a:t>First introduction in 1905 in Prague</a:t>
            </a:r>
          </a:p>
          <a:p>
            <a:endParaRPr lang="en-US" dirty="0"/>
          </a:p>
        </p:txBody>
      </p:sp>
    </p:spTree>
    <p:extLst>
      <p:ext uri="{BB962C8B-B14F-4D97-AF65-F5344CB8AC3E}">
        <p14:creationId xmlns:p14="http://schemas.microsoft.com/office/powerpoint/2010/main" val="3842257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B8E4C6-8E43-3D35-E8F7-7437B240EB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33499" y="943910"/>
            <a:ext cx="7436949" cy="4681996"/>
          </a:xfrm>
          <a:prstGeom prst="rect">
            <a:avLst/>
          </a:prstGeom>
        </p:spPr>
      </p:pic>
      <p:sp>
        <p:nvSpPr>
          <p:cNvPr id="3" name="TextBox 2">
            <a:extLst>
              <a:ext uri="{FF2B5EF4-FFF2-40B4-BE49-F238E27FC236}">
                <a16:creationId xmlns:a16="http://schemas.microsoft.com/office/drawing/2014/main" id="{916B9877-48C0-2ACA-5319-39E6485E486C}"/>
              </a:ext>
            </a:extLst>
          </p:cNvPr>
          <p:cNvSpPr txBox="1"/>
          <p:nvPr/>
        </p:nvSpPr>
        <p:spPr>
          <a:xfrm>
            <a:off x="8938360" y="4895850"/>
            <a:ext cx="1920141" cy="646331"/>
          </a:xfrm>
          <a:prstGeom prst="rect">
            <a:avLst/>
          </a:prstGeom>
          <a:noFill/>
        </p:spPr>
        <p:txBody>
          <a:bodyPr wrap="none" rtlCol="0">
            <a:spAutoFit/>
          </a:bodyPr>
          <a:lstStyle/>
          <a:p>
            <a:r>
              <a:rPr lang="en-US" i="1" dirty="0" err="1"/>
              <a:t>Lythrum</a:t>
            </a:r>
            <a:r>
              <a:rPr lang="en-US" i="1" dirty="0"/>
              <a:t> </a:t>
            </a:r>
            <a:r>
              <a:rPr lang="en-US" i="1" dirty="0" err="1"/>
              <a:t>salicaria</a:t>
            </a:r>
            <a:endParaRPr lang="en-US" i="1" dirty="0"/>
          </a:p>
          <a:p>
            <a:r>
              <a:rPr lang="en-US" dirty="0"/>
              <a:t>(</a:t>
            </a:r>
            <a:r>
              <a:rPr lang="en-US" dirty="0" err="1"/>
              <a:t>Kyprej</a:t>
            </a:r>
            <a:r>
              <a:rPr lang="en-US" dirty="0"/>
              <a:t> </a:t>
            </a:r>
            <a:r>
              <a:rPr lang="en-US" dirty="0" err="1"/>
              <a:t>vrbice</a:t>
            </a:r>
            <a:r>
              <a:rPr lang="en-US" dirty="0"/>
              <a:t>)</a:t>
            </a:r>
          </a:p>
        </p:txBody>
      </p:sp>
    </p:spTree>
    <p:extLst>
      <p:ext uri="{BB962C8B-B14F-4D97-AF65-F5344CB8AC3E}">
        <p14:creationId xmlns:p14="http://schemas.microsoft.com/office/powerpoint/2010/main" val="1326226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67942"/>
          </a:xfrm>
          <a:prstGeom prst="rect">
            <a:avLst/>
          </a:prstGeom>
          <a:noFill/>
          <a:ln>
            <a:noFill/>
          </a:ln>
        </p:spPr>
        <p:txBody>
          <a:bodyPr vert="horz" wrap="square" lIns="90000" tIns="45000" rIns="90000" bIns="45000" anchorCtr="0" compatLnSpc="0">
            <a:spAutoFit/>
          </a:bodyPr>
          <a:lstStyle/>
          <a:p>
            <a:pPr algn="l"/>
            <a:r>
              <a:rPr lang="en-US" b="0" i="0" dirty="0" err="1">
                <a:solidFill>
                  <a:srgbClr val="111111"/>
                </a:solidFill>
                <a:effectLst/>
                <a:latin typeface="Roboto" panose="02000000000000000000" pitchFamily="2" charset="0"/>
              </a:rPr>
              <a:t>Boudouresque</a:t>
            </a:r>
            <a:r>
              <a:rPr lang="en-US" b="0" i="0" dirty="0">
                <a:solidFill>
                  <a:srgbClr val="111111"/>
                </a:solidFill>
                <a:effectLst/>
                <a:latin typeface="Roboto" panose="02000000000000000000" pitchFamily="2" charset="0"/>
              </a:rPr>
              <a:t> et al. (2005)</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5EE2FA0-AA76-1A02-029F-510E3667D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47606"/>
            <a:ext cx="6927799" cy="4678302"/>
          </a:xfrm>
          <a:prstGeom prst="rect">
            <a:avLst/>
          </a:prstGeom>
        </p:spPr>
      </p:pic>
    </p:spTree>
    <p:extLst>
      <p:ext uri="{BB962C8B-B14F-4D97-AF65-F5344CB8AC3E}">
        <p14:creationId xmlns:p14="http://schemas.microsoft.com/office/powerpoint/2010/main" val="3401506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Human spread out of Africa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 Kyushu Museum</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3E55D1A4-28E1-73D8-47DA-5526CE32F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68975"/>
            <a:ext cx="7677150" cy="420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62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923330"/>
          </a:xfrm>
          <a:prstGeom prst="rect">
            <a:avLst/>
          </a:prstGeom>
          <a:noFill/>
        </p:spPr>
        <p:txBody>
          <a:bodyPr wrap="square" rtlCol="0">
            <a:spAutoFit/>
          </a:bodyPr>
          <a:lstStyle/>
          <a:p>
            <a:r>
              <a:rPr lang="en-US" dirty="0"/>
              <a:t>How invasive species proceed from introduction to full invasion</a:t>
            </a:r>
          </a:p>
          <a:p>
            <a:endParaRPr lang="en-US" dirty="0"/>
          </a:p>
          <a:p>
            <a:r>
              <a:rPr lang="en-US" dirty="0"/>
              <a:t>Continuous spread outwards is the most common pattern of range expansion</a:t>
            </a:r>
          </a:p>
        </p:txBody>
      </p:sp>
    </p:spTree>
    <p:extLst>
      <p:ext uri="{BB962C8B-B14F-4D97-AF65-F5344CB8AC3E}">
        <p14:creationId xmlns:p14="http://schemas.microsoft.com/office/powerpoint/2010/main" val="41979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Zooming in – spatial structure of populations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An intro to metapopulation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50788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world is patchy”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84">
            <a:extLst>
              <a:ext uri="{FF2B5EF4-FFF2-40B4-BE49-F238E27FC236}">
                <a16:creationId xmlns:a16="http://schemas.microsoft.com/office/drawing/2014/main" id="{FCDBF07C-EF00-7D54-6A53-3D90B0FA4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7">
            <a:extLst>
              <a:ext uri="{FF2B5EF4-FFF2-40B4-BE49-F238E27FC236}">
                <a16:creationId xmlns:a16="http://schemas.microsoft.com/office/drawing/2014/main" id="{2DDCD572-BCFF-61A0-88CB-D2E3B33A9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352" y="1019176"/>
            <a:ext cx="3624677"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7D4AC22A-69BA-73E1-B751-D6ADD1078B88}"/>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Hanski</a:t>
            </a:r>
            <a:r>
              <a:rPr lang="en-US"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a:solidFill>
                  <a:srgbClr val="23373B"/>
                </a:solidFill>
                <a:latin typeface="Arial" panose="020B0604020202020204" pitchFamily="34" charset="0"/>
                <a:ea typeface="Droid Sans Fallback" pitchFamily="2"/>
                <a:cs typeface="Arial" panose="020B0604020202020204" pitchFamily="34" charset="0"/>
              </a:rPr>
              <a:t>(</a:t>
            </a:r>
            <a:r>
              <a:rPr lang="en-US" sz="1600" dirty="0">
                <a:solidFill>
                  <a:srgbClr val="23373B"/>
                </a:solidFill>
                <a:latin typeface="Arial" panose="020B0604020202020204" pitchFamily="34" charset="0"/>
                <a:ea typeface="Droid Sans Fallback" pitchFamily="2"/>
                <a:cs typeface="Arial" panose="020B0604020202020204" pitchFamily="34" charset="0"/>
              </a:rPr>
              <a:t>2011</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i="1" dirty="0">
                <a:solidFill>
                  <a:srgbClr val="23373B"/>
                </a:solidFill>
                <a:latin typeface="Arial" panose="020B0604020202020204" pitchFamily="34" charset="0"/>
                <a:ea typeface="Droid Sans Fallback" pitchFamily="2"/>
                <a:cs typeface="Arial" panose="020B0604020202020204" pitchFamily="34" charset="0"/>
              </a:rPr>
              <a:t>PNAS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14" name="Picture 84">
            <a:extLst>
              <a:ext uri="{FF2B5EF4-FFF2-40B4-BE49-F238E27FC236}">
                <a16:creationId xmlns:a16="http://schemas.microsoft.com/office/drawing/2014/main" id="{F7BB168B-ED07-65B2-C59A-C963C9C39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88">
            <a:extLst>
              <a:ext uri="{FF2B5EF4-FFF2-40B4-BE49-F238E27FC236}">
                <a16:creationId xmlns:a16="http://schemas.microsoft.com/office/drawing/2014/main" id="{3A6679BA-A748-FB1B-ECB8-E85E2D7B5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7065" y="1019175"/>
            <a:ext cx="1872848" cy="221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AF1B8F5B-076D-ADCF-CE51-65F31AE12A97}"/>
              </a:ext>
            </a:extLst>
          </p:cNvPr>
          <p:cNvSpPr txBox="1"/>
          <p:nvPr/>
        </p:nvSpPr>
        <p:spPr>
          <a:xfrm>
            <a:off x="4703145" y="3228000"/>
            <a:ext cx="2557110" cy="646331"/>
          </a:xfrm>
          <a:prstGeom prst="rect">
            <a:avLst/>
          </a:prstGeom>
          <a:noFill/>
        </p:spPr>
        <p:txBody>
          <a:bodyPr wrap="none" rtlCol="0">
            <a:spAutoFit/>
          </a:bodyPr>
          <a:lstStyle/>
          <a:p>
            <a:pPr algn="ctr"/>
            <a:r>
              <a:rPr lang="en-US" i="1" dirty="0" err="1"/>
              <a:t>Melitaea</a:t>
            </a:r>
            <a:r>
              <a:rPr lang="en-US" i="1" dirty="0"/>
              <a:t> </a:t>
            </a:r>
            <a:r>
              <a:rPr lang="en-US" i="1" dirty="0" err="1"/>
              <a:t>cinxia</a:t>
            </a:r>
            <a:r>
              <a:rPr lang="en-US" i="1" dirty="0"/>
              <a:t> </a:t>
            </a:r>
          </a:p>
          <a:p>
            <a:pPr algn="ctr"/>
            <a:r>
              <a:rPr lang="en-US" dirty="0"/>
              <a:t>(</a:t>
            </a:r>
            <a:r>
              <a:rPr lang="en-US" dirty="0" err="1"/>
              <a:t>hn</a:t>
            </a:r>
            <a:r>
              <a:rPr lang="cs-CZ" dirty="0" err="1"/>
              <a:t>ědásek</a:t>
            </a:r>
            <a:r>
              <a:rPr lang="cs-CZ" dirty="0"/>
              <a:t> kostkovaný</a:t>
            </a:r>
            <a:r>
              <a:rPr lang="en-US" dirty="0"/>
              <a:t>)</a:t>
            </a:r>
          </a:p>
        </p:txBody>
      </p:sp>
      <p:sp>
        <p:nvSpPr>
          <p:cNvPr id="17" name="TextBox 16">
            <a:extLst>
              <a:ext uri="{FF2B5EF4-FFF2-40B4-BE49-F238E27FC236}">
                <a16:creationId xmlns:a16="http://schemas.microsoft.com/office/drawing/2014/main" id="{C1F3876D-0A6B-1F23-E15F-F34F4E607144}"/>
              </a:ext>
            </a:extLst>
          </p:cNvPr>
          <p:cNvSpPr txBox="1"/>
          <p:nvPr/>
        </p:nvSpPr>
        <p:spPr>
          <a:xfrm>
            <a:off x="2281314" y="3250169"/>
            <a:ext cx="1428596" cy="369332"/>
          </a:xfrm>
          <a:prstGeom prst="rect">
            <a:avLst/>
          </a:prstGeom>
          <a:noFill/>
        </p:spPr>
        <p:txBody>
          <a:bodyPr wrap="none" rtlCol="0">
            <a:spAutoFit/>
          </a:bodyPr>
          <a:lstStyle/>
          <a:p>
            <a:pPr algn="ctr"/>
            <a:r>
              <a:rPr lang="en-US" i="1" dirty="0" err="1"/>
              <a:t>Ilkka</a:t>
            </a:r>
            <a:r>
              <a:rPr lang="en-US" i="1" dirty="0"/>
              <a:t> </a:t>
            </a:r>
            <a:r>
              <a:rPr lang="en-US" i="1" dirty="0" err="1"/>
              <a:t>Hanski</a:t>
            </a:r>
            <a:endParaRPr lang="en-US" dirty="0"/>
          </a:p>
        </p:txBody>
      </p:sp>
      <p:sp>
        <p:nvSpPr>
          <p:cNvPr id="18" name="TextBox 17">
            <a:extLst>
              <a:ext uri="{FF2B5EF4-FFF2-40B4-BE49-F238E27FC236}">
                <a16:creationId xmlns:a16="http://schemas.microsoft.com/office/drawing/2014/main" id="{6F6209FA-3995-625C-3645-2DC05F1E60F6}"/>
              </a:ext>
            </a:extLst>
          </p:cNvPr>
          <p:cNvSpPr txBox="1"/>
          <p:nvPr/>
        </p:nvSpPr>
        <p:spPr>
          <a:xfrm>
            <a:off x="7700714" y="5191631"/>
            <a:ext cx="3005951" cy="923330"/>
          </a:xfrm>
          <a:prstGeom prst="rect">
            <a:avLst/>
          </a:prstGeom>
          <a:noFill/>
        </p:spPr>
        <p:txBody>
          <a:bodyPr wrap="none" rtlCol="0">
            <a:spAutoFit/>
          </a:bodyPr>
          <a:lstStyle/>
          <a:p>
            <a:pPr algn="ctr"/>
            <a:r>
              <a:rPr lang="en-US" dirty="0" err="1"/>
              <a:t>Åland</a:t>
            </a:r>
            <a:r>
              <a:rPr lang="en-US" dirty="0"/>
              <a:t> archipelago (Finland)</a:t>
            </a:r>
          </a:p>
          <a:p>
            <a:pPr algn="ctr"/>
            <a:r>
              <a:rPr lang="en-US" dirty="0"/>
              <a:t>4000 patches</a:t>
            </a:r>
          </a:p>
          <a:p>
            <a:pPr algn="ctr"/>
            <a:r>
              <a:rPr lang="en-US" dirty="0"/>
              <a:t>400 of them occupied</a:t>
            </a:r>
          </a:p>
        </p:txBody>
      </p:sp>
    </p:spTree>
    <p:extLst>
      <p:ext uri="{BB962C8B-B14F-4D97-AF65-F5344CB8AC3E}">
        <p14:creationId xmlns:p14="http://schemas.microsoft.com/office/powerpoint/2010/main" val="24477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Metapopulace</a:t>
            </a:r>
            <a:r>
              <a:rPr lang="cs-CZ" dirty="0">
                <a:solidFill>
                  <a:schemeClr val="tx1"/>
                </a:solidFill>
              </a:rPr>
              <a:t> = populace populací</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2072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Metapopulace</a:t>
            </a:r>
            <a:r>
              <a:rPr lang="cs-CZ" dirty="0">
                <a:solidFill>
                  <a:schemeClr val="tx1"/>
                </a:solidFill>
              </a:rPr>
              <a:t> = populace populací</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538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Metapopulace</a:t>
            </a:r>
            <a:r>
              <a:rPr lang="cs-CZ" dirty="0">
                <a:solidFill>
                  <a:schemeClr val="tx1"/>
                </a:solidFill>
              </a:rPr>
              <a:t> = populace populací</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rgbClr val="008000"/>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862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increases extinction risk of a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5109091"/>
          </a:xfrm>
          <a:prstGeom prst="rect">
            <a:avLst/>
          </a:prstGeom>
          <a:noFill/>
        </p:spPr>
        <p:txBody>
          <a:bodyPr wrap="square" rtlCol="0">
            <a:spAutoFit/>
          </a:bodyPr>
          <a:lstStyle/>
          <a:p>
            <a:pPr>
              <a:spcAft>
                <a:spcPts val="1200"/>
              </a:spcAft>
            </a:pPr>
            <a:r>
              <a:rPr lang="en-US" b="1" dirty="0">
                <a:solidFill>
                  <a:srgbClr val="202122"/>
                </a:solidFill>
                <a:latin typeface="Arial" panose="020B0604020202020204" pitchFamily="34" charset="0"/>
              </a:rPr>
              <a:t>Species biology:</a:t>
            </a:r>
          </a:p>
          <a:p>
            <a:pPr>
              <a:spcAft>
                <a:spcPts val="1200"/>
              </a:spcAft>
            </a:pPr>
            <a:r>
              <a:rPr lang="en-US" dirty="0">
                <a:solidFill>
                  <a:srgbClr val="202122"/>
                </a:solidFill>
                <a:latin typeface="Arial" panose="020B0604020202020204" pitchFamily="34" charset="0"/>
              </a:rPr>
              <a:t>Dispersal ability (Lees &amp; Perez 2009): poorer dispersers are more at risk</a:t>
            </a:r>
          </a:p>
          <a:p>
            <a:pPr>
              <a:spcAft>
                <a:spcPts val="1200"/>
              </a:spcAft>
            </a:pPr>
            <a:r>
              <a:rPr lang="en-US" dirty="0">
                <a:solidFill>
                  <a:srgbClr val="202122"/>
                </a:solidFill>
                <a:latin typeface="Arial" panose="020B0604020202020204" pitchFamily="34" charset="0"/>
              </a:rPr>
              <a:t>Ecological specialization (</a:t>
            </a:r>
            <a:r>
              <a:rPr lang="en-US" dirty="0" err="1">
                <a:solidFill>
                  <a:srgbClr val="202122"/>
                </a:solidFill>
                <a:latin typeface="Arial" panose="020B0604020202020204" pitchFamily="34" charset="0"/>
              </a:rPr>
              <a:t>Sekercioglu</a:t>
            </a:r>
            <a:r>
              <a:rPr lang="en-US" dirty="0">
                <a:solidFill>
                  <a:srgbClr val="202122"/>
                </a:solidFill>
                <a:latin typeface="Arial" panose="020B0604020202020204" pitchFamily="34" charset="0"/>
              </a:rPr>
              <a:t> 2011): specialists are more at risk than generalists</a:t>
            </a:r>
          </a:p>
          <a:p>
            <a:pPr>
              <a:spcAft>
                <a:spcPts val="1200"/>
              </a:spcAft>
            </a:pPr>
            <a:r>
              <a:rPr lang="en-US" dirty="0">
                <a:solidFill>
                  <a:srgbClr val="202122"/>
                </a:solidFill>
                <a:latin typeface="Arial" panose="020B0604020202020204" pitchFamily="34" charset="0"/>
              </a:rPr>
              <a:t>Body size (Gaston &amp; Blackburn 1995, Wang 2018): larger-bodied species are more at risk </a:t>
            </a:r>
          </a:p>
          <a:p>
            <a:pPr>
              <a:spcAft>
                <a:spcPts val="1200"/>
              </a:spcAft>
            </a:pPr>
            <a:r>
              <a:rPr lang="en-US" dirty="0">
                <a:solidFill>
                  <a:srgbClr val="202122"/>
                </a:solidFill>
                <a:latin typeface="Arial" panose="020B0604020202020204" pitchFamily="34" charset="0"/>
              </a:rPr>
              <a:t>Slow life history (Purvis et al. 2000): e.g. lower-fecundity species are more at risk</a:t>
            </a:r>
          </a:p>
          <a:p>
            <a:pPr>
              <a:spcAft>
                <a:spcPts val="1200"/>
              </a:spcAft>
            </a:pPr>
            <a:endParaRPr lang="en-US" dirty="0">
              <a:solidFill>
                <a:srgbClr val="202122"/>
              </a:solidFill>
              <a:latin typeface="Arial" panose="020B0604020202020204" pitchFamily="34" charset="0"/>
            </a:endParaRPr>
          </a:p>
          <a:p>
            <a:pPr>
              <a:spcAft>
                <a:spcPts val="1200"/>
              </a:spcAft>
            </a:pPr>
            <a:r>
              <a:rPr lang="en-US" b="1" dirty="0">
                <a:solidFill>
                  <a:srgbClr val="202122"/>
                </a:solidFill>
                <a:latin typeface="Arial" panose="020B0604020202020204" pitchFamily="34" charset="0"/>
              </a:rPr>
              <a:t>Biogeography:</a:t>
            </a:r>
          </a:p>
          <a:p>
            <a:pPr>
              <a:spcAft>
                <a:spcPts val="1200"/>
              </a:spcAft>
            </a:pPr>
            <a:r>
              <a:rPr lang="en-US" dirty="0">
                <a:solidFill>
                  <a:srgbClr val="202122"/>
                </a:solidFill>
                <a:latin typeface="Arial" panose="020B0604020202020204" pitchFamily="34" charset="0"/>
              </a:rPr>
              <a:t>Population size (O’Grady et al. 2004): smaller and declining populations are more at risk</a:t>
            </a:r>
          </a:p>
          <a:p>
            <a:pPr>
              <a:spcAft>
                <a:spcPts val="1200"/>
              </a:spcAft>
            </a:pPr>
            <a:r>
              <a:rPr lang="en-US" dirty="0">
                <a:solidFill>
                  <a:srgbClr val="202122"/>
                </a:solidFill>
                <a:latin typeface="Arial" panose="020B0604020202020204" pitchFamily="34" charset="0"/>
              </a:rPr>
              <a:t>Range size (Purvis et al. 2000, White &amp; Bennett 2015)</a:t>
            </a:r>
          </a:p>
          <a:p>
            <a:pPr>
              <a:spcAft>
                <a:spcPts val="1200"/>
              </a:spcAft>
            </a:pPr>
            <a:endParaRPr lang="en-US" dirty="0">
              <a:solidFill>
                <a:srgbClr val="202122"/>
              </a:solidFill>
              <a:latin typeface="Arial" panose="020B0604020202020204" pitchFamily="34" charset="0"/>
            </a:endParaRP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spTree>
    <p:extLst>
      <p:ext uri="{BB962C8B-B14F-4D97-AF65-F5344CB8AC3E}">
        <p14:creationId xmlns:p14="http://schemas.microsoft.com/office/powerpoint/2010/main" val="16868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Metapopulace</a:t>
            </a:r>
            <a:r>
              <a:rPr lang="cs-CZ" dirty="0">
                <a:solidFill>
                  <a:schemeClr val="tx1"/>
                </a:solidFill>
              </a:rPr>
              <a:t> = populace populací</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443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Metapopulace</a:t>
            </a:r>
            <a:r>
              <a:rPr lang="cs-CZ" dirty="0">
                <a:solidFill>
                  <a:schemeClr val="tx1"/>
                </a:solidFill>
              </a:rPr>
              <a:t> = populace populací</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A06F342B-AAE3-F12D-B558-440FCEBB4C8C}"/>
              </a:ext>
            </a:extLst>
          </p:cNvPr>
          <p:cNvSpPr txBox="1"/>
          <p:nvPr/>
        </p:nvSpPr>
        <p:spPr>
          <a:xfrm>
            <a:off x="3046521" y="1058610"/>
            <a:ext cx="6098958" cy="2862322"/>
          </a:xfrm>
          <a:prstGeom prst="rect">
            <a:avLst/>
          </a:prstGeom>
          <a:noFill/>
        </p:spPr>
        <p:txBody>
          <a:bodyPr wrap="square">
            <a:spAutoFit/>
          </a:bodyPr>
          <a:lstStyle/>
          <a:p>
            <a:r>
              <a:rPr lang="en-US" dirty="0"/>
              <a:t>A metapopulation is a population of populations distributed in discrete habitat patches that are linked by occasional </a:t>
            </a:r>
            <a:r>
              <a:rPr lang="en-US" b="1" dirty="0"/>
              <a:t>dispersal</a:t>
            </a:r>
            <a:r>
              <a:rPr lang="en-US" dirty="0"/>
              <a:t>. </a:t>
            </a:r>
            <a:endParaRPr lang="cs-CZ" dirty="0"/>
          </a:p>
          <a:p>
            <a:endParaRPr lang="cs-CZ" dirty="0"/>
          </a:p>
          <a:p>
            <a:r>
              <a:rPr lang="en-US" dirty="0"/>
              <a:t>Rather than track individual organisms through time, a metapopulation approach tracks the </a:t>
            </a:r>
            <a:r>
              <a:rPr lang="en-US" b="1" dirty="0"/>
              <a:t>occupancy of habitat patches</a:t>
            </a:r>
            <a:r>
              <a:rPr lang="en-US" dirty="0"/>
              <a:t> through time. </a:t>
            </a:r>
            <a:endParaRPr lang="cs-CZ" dirty="0"/>
          </a:p>
          <a:p>
            <a:endParaRPr lang="cs-CZ" dirty="0"/>
          </a:p>
          <a:p>
            <a:r>
              <a:rPr lang="en-US" dirty="0"/>
              <a:t>Metapopulation models can be used to examine factors that cause patch </a:t>
            </a:r>
            <a:r>
              <a:rPr lang="en-US" b="1" dirty="0" err="1"/>
              <a:t>colonizations</a:t>
            </a:r>
            <a:r>
              <a:rPr lang="en-US" dirty="0"/>
              <a:t> or patch </a:t>
            </a:r>
            <a:r>
              <a:rPr lang="en-US" b="1" dirty="0"/>
              <a:t>extinctions</a:t>
            </a:r>
            <a:r>
              <a:rPr lang="en-US" dirty="0"/>
              <a:t>.</a:t>
            </a:r>
          </a:p>
        </p:txBody>
      </p:sp>
      <p:sp>
        <p:nvSpPr>
          <p:cNvPr id="12" name="TextBox 11">
            <a:extLst>
              <a:ext uri="{FF2B5EF4-FFF2-40B4-BE49-F238E27FC236}">
                <a16:creationId xmlns:a16="http://schemas.microsoft.com/office/drawing/2014/main" id="{B8B2622E-AAE8-C19E-CB0A-6A14526E41B9}"/>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102670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How</a:t>
            </a:r>
            <a:r>
              <a:rPr lang="cs-CZ" dirty="0">
                <a:solidFill>
                  <a:schemeClr val="tx1"/>
                </a:solidFill>
              </a:rPr>
              <a:t> </a:t>
            </a:r>
            <a:r>
              <a:rPr lang="cs-CZ" dirty="0" err="1">
                <a:solidFill>
                  <a:schemeClr val="tx1"/>
                </a:solidFill>
              </a:rPr>
              <a:t>common</a:t>
            </a:r>
            <a:r>
              <a:rPr lang="cs-CZ" dirty="0">
                <a:solidFill>
                  <a:schemeClr val="tx1"/>
                </a:solidFill>
              </a:rPr>
              <a:t> are </a:t>
            </a:r>
            <a:r>
              <a:rPr lang="cs-CZ" dirty="0" err="1">
                <a:solidFill>
                  <a:schemeClr val="tx1"/>
                </a:solidFill>
              </a:rPr>
              <a:t>metapopulation</a:t>
            </a:r>
            <a:r>
              <a:rPr lang="cs-CZ" dirty="0" err="1"/>
              <a:t>s</a:t>
            </a:r>
            <a:r>
              <a:rPr lang="cs-CZ" dirty="0"/>
              <a: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pic>
        <p:nvPicPr>
          <p:cNvPr id="5" name="Picture 4">
            <a:extLst>
              <a:ext uri="{FF2B5EF4-FFF2-40B4-BE49-F238E27FC236}">
                <a16:creationId xmlns:a16="http://schemas.microsoft.com/office/drawing/2014/main" id="{D6DA5499-6873-9C42-6ADE-896B379E6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981" y="1432364"/>
            <a:ext cx="6127874" cy="4669630"/>
          </a:xfrm>
          <a:prstGeom prst="rect">
            <a:avLst/>
          </a:prstGeom>
        </p:spPr>
      </p:pic>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
        <p:nvSpPr>
          <p:cNvPr id="9" name="TextBox 8">
            <a:extLst>
              <a:ext uri="{FF2B5EF4-FFF2-40B4-BE49-F238E27FC236}">
                <a16:creationId xmlns:a16="http://schemas.microsoft.com/office/drawing/2014/main" id="{62EB71E6-F712-1422-C825-255AD728BE2B}"/>
              </a:ext>
            </a:extLst>
          </p:cNvPr>
          <p:cNvSpPr txBox="1"/>
          <p:nvPr/>
        </p:nvSpPr>
        <p:spPr>
          <a:xfrm>
            <a:off x="1234960" y="1003337"/>
            <a:ext cx="4003790" cy="923330"/>
          </a:xfrm>
          <a:prstGeom prst="rect">
            <a:avLst/>
          </a:prstGeom>
          <a:noFill/>
        </p:spPr>
        <p:txBody>
          <a:bodyPr wrap="square">
            <a:spAutoFit/>
          </a:bodyPr>
          <a:lstStyle/>
          <a:p>
            <a:r>
              <a:rPr lang="cs-CZ" dirty="0" err="1"/>
              <a:t>Probably</a:t>
            </a:r>
            <a:r>
              <a:rPr lang="cs-CZ" dirty="0"/>
              <a:t> </a:t>
            </a:r>
            <a:r>
              <a:rPr lang="cs-CZ" dirty="0" err="1"/>
              <a:t>uncommon</a:t>
            </a:r>
            <a:r>
              <a:rPr lang="cs-CZ" dirty="0"/>
              <a:t>, but </a:t>
            </a:r>
            <a:r>
              <a:rPr lang="cs-CZ" dirty="0" err="1"/>
              <a:t>metapopulation</a:t>
            </a:r>
            <a:r>
              <a:rPr lang="cs-CZ" dirty="0"/>
              <a:t> </a:t>
            </a:r>
            <a:r>
              <a:rPr lang="cs-CZ" dirty="0" err="1"/>
              <a:t>processes</a:t>
            </a:r>
            <a:r>
              <a:rPr lang="cs-CZ" dirty="0"/>
              <a:t> </a:t>
            </a:r>
            <a:r>
              <a:rPr lang="cs-CZ" dirty="0" err="1"/>
              <a:t>likely</a:t>
            </a:r>
            <a:r>
              <a:rPr lang="cs-CZ" dirty="0"/>
              <a:t> </a:t>
            </a:r>
            <a:r>
              <a:rPr lang="cs-CZ" dirty="0" err="1"/>
              <a:t>have</a:t>
            </a:r>
            <a:r>
              <a:rPr lang="cs-CZ" dirty="0"/>
              <a:t> </a:t>
            </a:r>
            <a:r>
              <a:rPr lang="cs-CZ" dirty="0" err="1"/>
              <a:t>significant</a:t>
            </a:r>
            <a:r>
              <a:rPr lang="cs-CZ" dirty="0"/>
              <a:t> role in many species</a:t>
            </a:r>
            <a:endParaRPr lang="en-US" dirty="0"/>
          </a:p>
        </p:txBody>
      </p:sp>
    </p:spTree>
    <p:extLst>
      <p:ext uri="{BB962C8B-B14F-4D97-AF65-F5344CB8AC3E}">
        <p14:creationId xmlns:p14="http://schemas.microsoft.com/office/powerpoint/2010/main" val="99357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Levin</a:t>
            </a:r>
            <a:r>
              <a:rPr lang="cs-CZ" dirty="0" err="1"/>
              <a:t>s</a:t>
            </a:r>
            <a:r>
              <a:rPr lang="en-US" dirty="0"/>
              <a:t>’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Levins</a:t>
            </a:r>
            <a:r>
              <a:rPr lang="en-US" sz="1600" dirty="0">
                <a:solidFill>
                  <a:srgbClr val="23373B"/>
                </a:solidFill>
                <a:latin typeface="Arial" panose="020B0604020202020204" pitchFamily="34" charset="0"/>
                <a:ea typeface="Droid Sans Fallback" pitchFamily="2"/>
                <a:cs typeface="Arial" panose="020B0604020202020204" pitchFamily="34" charset="0"/>
              </a:rPr>
              <a:t> (1969) </a:t>
            </a:r>
            <a:r>
              <a:rPr lang="en-US" sz="1600" i="1" dirty="0">
                <a:solidFill>
                  <a:srgbClr val="23373B"/>
                </a:solidFill>
                <a:latin typeface="Arial" panose="020B0604020202020204" pitchFamily="34" charset="0"/>
                <a:ea typeface="Droid Sans Fallback" pitchFamily="2"/>
                <a:cs typeface="Arial" panose="020B0604020202020204" pitchFamily="34" charset="0"/>
              </a:rPr>
              <a:t>Bull. </a:t>
            </a:r>
            <a:r>
              <a:rPr lang="en-US" sz="1600" i="1" dirty="0" err="1">
                <a:solidFill>
                  <a:srgbClr val="23373B"/>
                </a:solidFill>
                <a:latin typeface="Arial" panose="020B0604020202020204" pitchFamily="34" charset="0"/>
                <a:ea typeface="Droid Sans Fallback" pitchFamily="2"/>
                <a:cs typeface="Arial" panose="020B0604020202020204" pitchFamily="34" charset="0"/>
              </a:rPr>
              <a:t>Entomol</a:t>
            </a:r>
            <a:r>
              <a:rPr lang="en-US" sz="1600" i="1" dirty="0">
                <a:solidFill>
                  <a:srgbClr val="23373B"/>
                </a:solidFill>
                <a:latin typeface="Arial" panose="020B0604020202020204" pitchFamily="34" charset="0"/>
                <a:ea typeface="Droid Sans Fallback" pitchFamily="2"/>
                <a:cs typeface="Arial" panose="020B0604020202020204" pitchFamily="34" charset="0"/>
              </a:rPr>
              <a:t>. Soc. Amer.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D53F1E-472D-4DA0-4C01-1E07A39B2D21}"/>
                  </a:ext>
                </a:extLst>
              </p:cNvPr>
              <p:cNvSpPr txBox="1"/>
              <p:nvPr/>
            </p:nvSpPr>
            <p:spPr>
              <a:xfrm>
                <a:off x="1314764" y="3238385"/>
                <a:ext cx="228524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𝑐𝑁</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𝑒𝑁</m:t>
                      </m:r>
                    </m:oMath>
                  </m:oMathPara>
                </a14:m>
                <a:endParaRPr lang="en-US" dirty="0"/>
              </a:p>
            </p:txBody>
          </p:sp>
        </mc:Choice>
        <mc:Fallback xmlns="">
          <p:sp>
            <p:nvSpPr>
              <p:cNvPr id="10" name="TextBox 9">
                <a:extLst>
                  <a:ext uri="{FF2B5EF4-FFF2-40B4-BE49-F238E27FC236}">
                    <a16:creationId xmlns:a16="http://schemas.microsoft.com/office/drawing/2014/main" id="{70D53F1E-472D-4DA0-4C01-1E07A39B2D21}"/>
                  </a:ext>
                </a:extLst>
              </p:cNvPr>
              <p:cNvSpPr txBox="1">
                <a:spLocks noRot="1" noChangeAspect="1" noMove="1" noResize="1" noEditPoints="1" noAdjustHandles="1" noChangeArrowheads="1" noChangeShapeType="1" noTextEdit="1"/>
              </p:cNvSpPr>
              <p:nvPr/>
            </p:nvSpPr>
            <p:spPr>
              <a:xfrm>
                <a:off x="1314764" y="3238385"/>
                <a:ext cx="2285241" cy="5259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B59B9-2FFA-A089-B738-6E31D0C603B0}"/>
                  </a:ext>
                </a:extLst>
              </p:cNvPr>
              <p:cNvSpPr txBox="1"/>
              <p:nvPr/>
            </p:nvSpPr>
            <p:spPr>
              <a:xfrm>
                <a:off x="1333500" y="3942556"/>
                <a:ext cx="1057212"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𝑐</m:t>
                          </m:r>
                        </m:den>
                      </m:f>
                    </m:oMath>
                  </m:oMathPara>
                </a14:m>
                <a:endParaRPr lang="en-US" dirty="0"/>
              </a:p>
            </p:txBody>
          </p:sp>
        </mc:Choice>
        <mc:Fallback xmlns="">
          <p:sp>
            <p:nvSpPr>
              <p:cNvPr id="11" name="TextBox 10">
                <a:extLst>
                  <a:ext uri="{FF2B5EF4-FFF2-40B4-BE49-F238E27FC236}">
                    <a16:creationId xmlns:a16="http://schemas.microsoft.com/office/drawing/2014/main" id="{E7EB59B9-2FFA-A089-B738-6E31D0C603B0}"/>
                  </a:ext>
                </a:extLst>
              </p:cNvPr>
              <p:cNvSpPr txBox="1">
                <a:spLocks noRot="1" noChangeAspect="1" noMove="1" noResize="1" noEditPoints="1" noAdjustHandles="1" noChangeArrowheads="1" noChangeShapeType="1" noTextEdit="1"/>
              </p:cNvSpPr>
              <p:nvPr/>
            </p:nvSpPr>
            <p:spPr>
              <a:xfrm>
                <a:off x="1333500" y="3942556"/>
                <a:ext cx="1057212" cy="474425"/>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4A86C8-CC03-014A-CB53-A12F904BEB5C}"/>
              </a:ext>
            </a:extLst>
          </p:cNvPr>
          <p:cNvSpPr txBox="1"/>
          <p:nvPr/>
        </p:nvSpPr>
        <p:spPr>
          <a:xfrm>
            <a:off x="1297574" y="1261656"/>
            <a:ext cx="3467616" cy="1477328"/>
          </a:xfrm>
          <a:prstGeom prst="rect">
            <a:avLst/>
          </a:prstGeom>
          <a:noFill/>
        </p:spPr>
        <p:txBody>
          <a:bodyPr wrap="none" rtlCol="0">
            <a:spAutoFit/>
          </a:bodyPr>
          <a:lstStyle/>
          <a:p>
            <a:r>
              <a:rPr lang="en-US" i="1" dirty="0"/>
              <a:t>N</a:t>
            </a:r>
            <a:r>
              <a:rPr lang="en-US" dirty="0"/>
              <a:t>… proportion of occupied sites</a:t>
            </a:r>
          </a:p>
          <a:p>
            <a:r>
              <a:rPr lang="en-US" i="1" dirty="0"/>
              <a:t>c</a:t>
            </a:r>
            <a:r>
              <a:rPr lang="en-US" dirty="0"/>
              <a:t>… colonization probability</a:t>
            </a:r>
          </a:p>
          <a:p>
            <a:r>
              <a:rPr lang="en-US" i="1" dirty="0"/>
              <a:t>e</a:t>
            </a:r>
            <a:r>
              <a:rPr lang="en-US" dirty="0"/>
              <a:t>… extinction probability</a:t>
            </a:r>
          </a:p>
          <a:p>
            <a:r>
              <a:rPr lang="en-US" i="1" dirty="0"/>
              <a:t>t</a:t>
            </a:r>
            <a:r>
              <a:rPr lang="en-US" dirty="0"/>
              <a:t>… time</a:t>
            </a:r>
          </a:p>
          <a:p>
            <a:r>
              <a:rPr lang="en-US" i="1" dirty="0"/>
              <a:t>K</a:t>
            </a:r>
            <a:r>
              <a:rPr lang="en-US" dirty="0"/>
              <a:t>… carrying capacity</a:t>
            </a:r>
          </a:p>
        </p:txBody>
      </p:sp>
      <p:grpSp>
        <p:nvGrpSpPr>
          <p:cNvPr id="15" name="Group 14">
            <a:extLst>
              <a:ext uri="{FF2B5EF4-FFF2-40B4-BE49-F238E27FC236}">
                <a16:creationId xmlns:a16="http://schemas.microsoft.com/office/drawing/2014/main" id="{CD453953-B826-9B63-A7DA-188AFD660253}"/>
              </a:ext>
            </a:extLst>
          </p:cNvPr>
          <p:cNvGrpSpPr/>
          <p:nvPr/>
        </p:nvGrpSpPr>
        <p:grpSpPr>
          <a:xfrm>
            <a:off x="5267324" y="1786733"/>
            <a:ext cx="3689368" cy="2903304"/>
            <a:chOff x="5239796" y="2221251"/>
            <a:chExt cx="3689368" cy="2903304"/>
          </a:xfrm>
        </p:grpSpPr>
        <p:pic>
          <p:nvPicPr>
            <p:cNvPr id="1026" name="Picture 2">
              <a:extLst>
                <a:ext uri="{FF2B5EF4-FFF2-40B4-BE49-F238E27FC236}">
                  <a16:creationId xmlns:a16="http://schemas.microsoft.com/office/drawing/2014/main" id="{8765C273-1768-A535-4D43-CF3892DB08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534024" y="2294206"/>
              <a:ext cx="3181351" cy="28303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275365-CEBA-2031-ECF2-6D412E6D4AFF}"/>
                </a:ext>
              </a:extLst>
            </p:cNvPr>
            <p:cNvSpPr txBox="1"/>
            <p:nvPr/>
          </p:nvSpPr>
          <p:spPr>
            <a:xfrm>
              <a:off x="5239796" y="3338655"/>
              <a:ext cx="351378" cy="369332"/>
            </a:xfrm>
            <a:prstGeom prst="rect">
              <a:avLst/>
            </a:prstGeom>
            <a:noFill/>
          </p:spPr>
          <p:txBody>
            <a:bodyPr wrap="none" rtlCol="0">
              <a:spAutoFit/>
            </a:bodyPr>
            <a:lstStyle/>
            <a:p>
              <a:r>
                <a:rPr lang="en-US" i="1" dirty="0"/>
                <a:t>N</a:t>
              </a:r>
            </a:p>
          </p:txBody>
        </p:sp>
        <p:sp>
          <p:nvSpPr>
            <p:cNvPr id="14" name="TextBox 13">
              <a:extLst>
                <a:ext uri="{FF2B5EF4-FFF2-40B4-BE49-F238E27FC236}">
                  <a16:creationId xmlns:a16="http://schemas.microsoft.com/office/drawing/2014/main" id="{EF2B866E-CA85-9E0D-0956-A87A685163E5}"/>
                </a:ext>
              </a:extLst>
            </p:cNvPr>
            <p:cNvSpPr txBox="1"/>
            <p:nvPr/>
          </p:nvSpPr>
          <p:spPr>
            <a:xfrm>
              <a:off x="8577786" y="2221251"/>
              <a:ext cx="351378" cy="369332"/>
            </a:xfrm>
            <a:prstGeom prst="rect">
              <a:avLst/>
            </a:prstGeom>
            <a:noFill/>
          </p:spPr>
          <p:txBody>
            <a:bodyPr wrap="none" rtlCol="0">
              <a:spAutoFit/>
            </a:bodyPr>
            <a:lstStyle/>
            <a:p>
              <a:r>
                <a:rPr lang="en-US" i="1" dirty="0"/>
                <a:t>K</a:t>
              </a:r>
            </a:p>
          </p:txBody>
        </p:sp>
      </p:grpSp>
      <p:sp>
        <p:nvSpPr>
          <p:cNvPr id="19" name="TextBox 18">
            <a:extLst>
              <a:ext uri="{FF2B5EF4-FFF2-40B4-BE49-F238E27FC236}">
                <a16:creationId xmlns:a16="http://schemas.microsoft.com/office/drawing/2014/main" id="{4B4BF2E1-D24F-58E5-F411-3B1D0D4CEB2E}"/>
              </a:ext>
            </a:extLst>
          </p:cNvPr>
          <p:cNvSpPr txBox="1"/>
          <p:nvPr/>
        </p:nvSpPr>
        <p:spPr>
          <a:xfrm>
            <a:off x="1266066" y="5185701"/>
            <a:ext cx="9525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At equilibrium, therefore, </a:t>
            </a:r>
            <a:r>
              <a:rPr lang="en-US" b="1" i="0" dirty="0">
                <a:solidFill>
                  <a:srgbClr val="202122"/>
                </a:solidFill>
                <a:effectLst/>
                <a:latin typeface="Arial" panose="020B0604020202020204" pitchFamily="34" charset="0"/>
              </a:rPr>
              <a:t>some fraction of the </a:t>
            </a:r>
            <a:r>
              <a:rPr lang="en-US" b="1" dirty="0">
                <a:solidFill>
                  <a:srgbClr val="202122"/>
                </a:solidFill>
                <a:latin typeface="Arial" panose="020B0604020202020204" pitchFamily="34" charset="0"/>
              </a:rPr>
              <a:t>patches can constantly </a:t>
            </a:r>
            <a:r>
              <a:rPr lang="en-US" b="1" i="0" dirty="0">
                <a:solidFill>
                  <a:srgbClr val="202122"/>
                </a:solidFill>
                <a:effectLst/>
                <a:latin typeface="Arial" panose="020B0604020202020204" pitchFamily="34" charset="0"/>
              </a:rPr>
              <a:t>be unoccupied</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2097294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Extensions of </a:t>
            </a:r>
            <a:r>
              <a:rPr lang="en-US" dirty="0" err="1"/>
              <a:t>Levins</a:t>
            </a:r>
            <a:r>
              <a:rPr lang="en-US" dirty="0"/>
              <a:t>’ model include:</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860B22B9-93EF-B9AD-DF87-C01D7D0B1C05}"/>
              </a:ext>
            </a:extLst>
          </p:cNvPr>
          <p:cNvSpPr txBox="1"/>
          <p:nvPr/>
        </p:nvSpPr>
        <p:spPr>
          <a:xfrm>
            <a:off x="1247775" y="996202"/>
            <a:ext cx="8448675" cy="3939540"/>
          </a:xfrm>
          <a:prstGeom prst="rect">
            <a:avLst/>
          </a:prstGeom>
          <a:noFill/>
        </p:spPr>
        <p:txBody>
          <a:bodyPr wrap="square" rtlCol="0">
            <a:spAutoFit/>
          </a:bodyPr>
          <a:lstStyle/>
          <a:p>
            <a:pPr marL="342900" indent="-342900">
              <a:spcAft>
                <a:spcPts val="1200"/>
              </a:spcAft>
              <a:buFont typeface="+mj-lt"/>
              <a:buAutoNum type="arabicPeriod"/>
            </a:pPr>
            <a:r>
              <a:rPr lang="en-US" b="1" dirty="0">
                <a:solidFill>
                  <a:srgbClr val="202122"/>
                </a:solidFill>
                <a:latin typeface="Arial" panose="020B0604020202020204" pitchFamily="34" charset="0"/>
              </a:rPr>
              <a:t>Rescue effect </a:t>
            </a:r>
            <a:r>
              <a:rPr lang="en-US" dirty="0">
                <a:solidFill>
                  <a:srgbClr val="202122"/>
                </a:solidFill>
                <a:latin typeface="Arial" panose="020B0604020202020204" pitchFamily="34" charset="0"/>
              </a:rPr>
              <a:t>– extinction rates are low in systems with high </a:t>
            </a:r>
            <a:r>
              <a:rPr lang="en-US" i="1" dirty="0">
                <a:solidFill>
                  <a:srgbClr val="202122"/>
                </a:solidFill>
                <a:latin typeface="Arial" panose="020B0604020202020204" pitchFamily="34" charset="0"/>
              </a:rPr>
              <a:t>N </a:t>
            </a:r>
            <a:r>
              <a:rPr lang="en-US" dirty="0">
                <a:solidFill>
                  <a:srgbClr val="202122"/>
                </a:solidFill>
                <a:latin typeface="Arial" panose="020B0604020202020204" pitchFamily="34" charset="0"/>
              </a:rPr>
              <a:t>(</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1985)</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populations are less likely to go extinct (Hastings &amp; Wolin 1989)</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empty patches are more likely to be colonized (Hastings &amp; Wolin 1989)</a:t>
            </a:r>
          </a:p>
          <a:p>
            <a:pPr marL="342900" indent="-342900">
              <a:spcAft>
                <a:spcPts val="1200"/>
              </a:spcAft>
              <a:buFont typeface="+mj-lt"/>
              <a:buAutoNum type="arabicPeriod"/>
            </a:pPr>
            <a:r>
              <a:rPr lang="en-US" dirty="0">
                <a:solidFill>
                  <a:srgbClr val="202122"/>
                </a:solidFill>
                <a:latin typeface="Arial" panose="020B0604020202020204" pitchFamily="34" charset="0"/>
              </a:rPr>
              <a:t>Species </a:t>
            </a:r>
            <a:r>
              <a:rPr lang="en-US" b="1" dirty="0">
                <a:solidFill>
                  <a:srgbClr val="202122"/>
                </a:solidFill>
                <a:latin typeface="Arial" panose="020B0604020202020204" pitchFamily="34" charset="0"/>
              </a:rPr>
              <a:t>interactions</a:t>
            </a:r>
            <a:r>
              <a:rPr lang="en-US" dirty="0">
                <a:solidFill>
                  <a:srgbClr val="202122"/>
                </a:solidFill>
                <a:latin typeface="Arial" panose="020B0604020202020204" pitchFamily="34" charset="0"/>
              </a:rPr>
              <a:t> (Nee &amp; May 1992)</a:t>
            </a:r>
          </a:p>
          <a:p>
            <a:pPr marL="342900" indent="-342900">
              <a:spcAft>
                <a:spcPts val="1200"/>
              </a:spcAft>
              <a:buFont typeface="+mj-lt"/>
              <a:buAutoNum type="arabicPeriod"/>
            </a:pPr>
            <a:r>
              <a:rPr lang="en-US" dirty="0">
                <a:solidFill>
                  <a:srgbClr val="202122"/>
                </a:solidFill>
                <a:latin typeface="Arial" panose="020B0604020202020204" pitchFamily="34" charset="0"/>
              </a:rPr>
              <a:t>Colonization is determined by </a:t>
            </a:r>
            <a:r>
              <a:rPr lang="en-US" b="1" dirty="0">
                <a:solidFill>
                  <a:srgbClr val="202122"/>
                </a:solidFill>
                <a:latin typeface="Arial" panose="020B0604020202020204" pitchFamily="34" charset="0"/>
              </a:rPr>
              <a:t>connectivity</a:t>
            </a:r>
            <a:r>
              <a:rPr lang="en-US" dirty="0">
                <a:solidFill>
                  <a:srgbClr val="202122"/>
                </a:solidFill>
                <a:latin typeface="Arial" panose="020B0604020202020204" pitchFamily="34" charset="0"/>
              </a:rPr>
              <a:t> (connected patches are more likely to be colonized; </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1994)</a:t>
            </a:r>
          </a:p>
          <a:p>
            <a:pPr marL="342900" indent="-342900">
              <a:spcAft>
                <a:spcPts val="1200"/>
              </a:spcAft>
              <a:buFont typeface="+mj-lt"/>
              <a:buAutoNum type="arabicPeriod"/>
            </a:pPr>
            <a:r>
              <a:rPr lang="en-US" b="1" dirty="0">
                <a:solidFill>
                  <a:srgbClr val="202122"/>
                </a:solidFill>
                <a:latin typeface="Arial" panose="020B0604020202020204" pitchFamily="34" charset="0"/>
              </a:rPr>
              <a:t>Source</a:t>
            </a:r>
            <a:r>
              <a:rPr lang="en-US" dirty="0">
                <a:solidFill>
                  <a:srgbClr val="202122"/>
                </a:solidFill>
                <a:latin typeface="Arial" panose="020B0604020202020204" pitchFamily="34" charset="0"/>
              </a:rPr>
              <a:t> &amp; </a:t>
            </a:r>
            <a:r>
              <a:rPr lang="en-US" b="1" dirty="0">
                <a:solidFill>
                  <a:srgbClr val="202122"/>
                </a:solidFill>
                <a:latin typeface="Arial" panose="020B0604020202020204" pitchFamily="34" charset="0"/>
              </a:rPr>
              <a:t>sink</a:t>
            </a:r>
            <a:r>
              <a:rPr lang="en-US" dirty="0">
                <a:solidFill>
                  <a:srgbClr val="202122"/>
                </a:solidFill>
                <a:latin typeface="Arial" panose="020B0604020202020204" pitchFamily="34" charset="0"/>
              </a:rPr>
              <a:t> populations</a:t>
            </a: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cxnSp>
        <p:nvCxnSpPr>
          <p:cNvPr id="3" name="Straight Connector 2">
            <a:extLst>
              <a:ext uri="{FF2B5EF4-FFF2-40B4-BE49-F238E27FC236}">
                <a16:creationId xmlns:a16="http://schemas.microsoft.com/office/drawing/2014/main" id="{C0958E70-04AE-43CE-AEF6-9C720AC8871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0A365F1-B865-7B34-F6DB-72F6DE0F44EA}"/>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318252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3693319"/>
          </a:xfrm>
          <a:prstGeom prst="rect">
            <a:avLst/>
          </a:prstGeom>
          <a:noFill/>
        </p:spPr>
        <p:txBody>
          <a:bodyPr wrap="square" rtlCol="0">
            <a:spAutoFit/>
          </a:bodyPr>
          <a:lstStyle/>
          <a:p>
            <a:endParaRPr lang="en-US" dirty="0"/>
          </a:p>
          <a:p>
            <a:r>
              <a:rPr lang="en-US" dirty="0"/>
              <a:t>What a metapopulation is</a:t>
            </a:r>
          </a:p>
          <a:p>
            <a:endParaRPr lang="en-US" dirty="0"/>
          </a:p>
          <a:p>
            <a:r>
              <a:rPr lang="en-US" dirty="0"/>
              <a:t>How common are metapopulation in real world, and where they stand on the continuum between continuous large population and completely fragmented one</a:t>
            </a:r>
          </a:p>
          <a:p>
            <a:endParaRPr lang="en-US" dirty="0"/>
          </a:p>
          <a:p>
            <a:r>
              <a:rPr lang="en-US" dirty="0"/>
              <a:t>That there is the </a:t>
            </a:r>
            <a:r>
              <a:rPr lang="en-US" dirty="0" err="1"/>
              <a:t>Levins</a:t>
            </a:r>
            <a:r>
              <a:rPr lang="en-US" dirty="0"/>
              <a:t>’ model, that it models occupancy of patches, and that it is a logistic curve</a:t>
            </a:r>
          </a:p>
          <a:p>
            <a:endParaRPr lang="en-US" dirty="0"/>
          </a:p>
          <a:p>
            <a:r>
              <a:rPr lang="en-US" dirty="0"/>
              <a:t>That a stable metapopulation state might be only partial occupancy that fluctuates around an equilibrium</a:t>
            </a:r>
          </a:p>
          <a:p>
            <a:endParaRPr lang="en-US" dirty="0"/>
          </a:p>
          <a:p>
            <a:r>
              <a:rPr lang="en-US" dirty="0"/>
              <a:t>What is a source and sink population</a:t>
            </a:r>
          </a:p>
        </p:txBody>
      </p:sp>
    </p:spTree>
    <p:extLst>
      <p:ext uri="{BB962C8B-B14F-4D97-AF65-F5344CB8AC3E}">
        <p14:creationId xmlns:p14="http://schemas.microsoft.com/office/powerpoint/2010/main" val="284941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are species with small ranges more at risk of extinction</a:t>
            </a:r>
            <a:r>
              <a:rPr lang="cs-CZ" dirty="0">
                <a:solidFill>
                  <a:schemeClr val="tx1"/>
                </a:solidFill>
              </a:rPr>
              <a:t>?</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2800767"/>
          </a:xfrm>
          <a:prstGeom prst="rect">
            <a:avLst/>
          </a:prstGeom>
          <a:noFill/>
        </p:spPr>
        <p:txBody>
          <a:bodyPr wrap="square" rtlCol="0">
            <a:spAutoFit/>
          </a:bodyPr>
          <a:lstStyle/>
          <a:p>
            <a:pPr>
              <a:spcAft>
                <a:spcPts val="1200"/>
              </a:spcAft>
            </a:pPr>
            <a:r>
              <a:rPr lang="cs-CZ" dirty="0">
                <a:solidFill>
                  <a:srgbClr val="202122"/>
                </a:solidFill>
                <a:latin typeface="Arial" panose="020B0604020202020204" pitchFamily="34" charset="0"/>
              </a:rPr>
              <a:t>No </a:t>
            </a:r>
            <a:r>
              <a:rPr lang="cs-CZ" dirty="0" err="1">
                <a:solidFill>
                  <a:srgbClr val="202122"/>
                </a:solidFill>
                <a:latin typeface="Arial" panose="020B0604020202020204" pitchFamily="34" charset="0"/>
              </a:rPr>
              <a:t>populations</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that</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can</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rescue</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the</a:t>
            </a:r>
            <a:r>
              <a:rPr lang="cs-CZ" dirty="0">
                <a:solidFill>
                  <a:srgbClr val="202122"/>
                </a:solidFill>
                <a:latin typeface="Arial" panose="020B0604020202020204" pitchFamily="34" charset="0"/>
              </a:rPr>
              <a:t> species </a:t>
            </a:r>
            <a:r>
              <a:rPr lang="cs-CZ" dirty="0" err="1">
                <a:solidFill>
                  <a:srgbClr val="202122"/>
                </a:solidFill>
                <a:latin typeface="Arial" panose="020B0604020202020204" pitchFamily="34" charset="0"/>
              </a:rPr>
              <a:t>if</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it</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goes</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locally</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extinct</a:t>
            </a:r>
            <a:r>
              <a:rPr lang="en-US" dirty="0">
                <a:solidFill>
                  <a:srgbClr val="202122"/>
                </a:solidFill>
                <a:latin typeface="Arial" panose="020B0604020202020204" pitchFamily="34" charset="0"/>
              </a:rPr>
              <a:t> (e.g. due to human pressure)</a:t>
            </a:r>
            <a:r>
              <a:rPr lang="cs-CZ" dirty="0">
                <a:solidFill>
                  <a:srgbClr val="202122"/>
                </a:solidFill>
                <a:latin typeface="Arial" panose="020B0604020202020204" pitchFamily="34" charset="0"/>
              </a:rPr>
              <a:t> </a:t>
            </a:r>
          </a:p>
          <a:p>
            <a:pPr>
              <a:spcAft>
                <a:spcPts val="1200"/>
              </a:spcAft>
            </a:pPr>
            <a:r>
              <a:rPr lang="cs-CZ" dirty="0">
                <a:solidFill>
                  <a:srgbClr val="202122"/>
                </a:solidFill>
                <a:latin typeface="Arial" panose="020B0604020202020204" pitchFamily="34" charset="0"/>
              </a:rPr>
              <a:t>More sen</a:t>
            </a:r>
            <a:r>
              <a:rPr lang="en-US" dirty="0" err="1">
                <a:solidFill>
                  <a:srgbClr val="202122"/>
                </a:solidFill>
                <a:latin typeface="Arial" panose="020B0604020202020204" pitchFamily="34" charset="0"/>
              </a:rPr>
              <a:t>sitive</a:t>
            </a:r>
            <a:r>
              <a:rPr lang="en-US" dirty="0">
                <a:solidFill>
                  <a:srgbClr val="202122"/>
                </a:solidFill>
                <a:latin typeface="Arial" panose="020B0604020202020204" pitchFamily="34" charset="0"/>
              </a:rPr>
              <a:t> to </a:t>
            </a:r>
            <a:r>
              <a:rPr lang="en-US" b="1" dirty="0">
                <a:solidFill>
                  <a:srgbClr val="202122"/>
                </a:solidFill>
                <a:latin typeface="Arial" panose="020B0604020202020204" pitchFamily="34" charset="0"/>
              </a:rPr>
              <a:t>demographic stochasticity</a:t>
            </a:r>
          </a:p>
          <a:p>
            <a:pPr>
              <a:spcAft>
                <a:spcPts val="1200"/>
              </a:spcAft>
            </a:pPr>
            <a:r>
              <a:rPr lang="en-US" b="1" dirty="0">
                <a:solidFill>
                  <a:srgbClr val="202122"/>
                </a:solidFill>
                <a:latin typeface="Arial" panose="020B0604020202020204" pitchFamily="34" charset="0"/>
              </a:rPr>
              <a:t>The rarer the more expensive</a:t>
            </a:r>
            <a:r>
              <a:rPr lang="en-US" dirty="0">
                <a:solidFill>
                  <a:srgbClr val="202122"/>
                </a:solidFill>
                <a:latin typeface="Arial" panose="020B0604020202020204" pitchFamily="34" charset="0"/>
              </a:rPr>
              <a:t>, which further drives demand, which makes species </a:t>
            </a:r>
            <a:r>
              <a:rPr lang="en-US" dirty="0" err="1">
                <a:solidFill>
                  <a:srgbClr val="202122"/>
                </a:solidFill>
                <a:latin typeface="Arial" panose="020B0604020202020204" pitchFamily="34" charset="0"/>
              </a:rPr>
              <a:t>evern</a:t>
            </a:r>
            <a:r>
              <a:rPr lang="en-US" dirty="0">
                <a:solidFill>
                  <a:srgbClr val="202122"/>
                </a:solidFill>
                <a:latin typeface="Arial" panose="020B0604020202020204" pitchFamily="34" charset="0"/>
              </a:rPr>
              <a:t> rarer (example: rhino horns)</a:t>
            </a:r>
          </a:p>
          <a:p>
            <a:pPr>
              <a:spcAft>
                <a:spcPts val="1200"/>
              </a:spcAft>
            </a:pPr>
            <a:r>
              <a:rPr lang="en-US" dirty="0">
                <a:solidFill>
                  <a:srgbClr val="202122"/>
                </a:solidFill>
                <a:latin typeface="Arial" panose="020B0604020202020204" pitchFamily="34" charset="0"/>
              </a:rPr>
              <a:t>Local populations in species with small ranges decline faster due to habitat loss (</a:t>
            </a:r>
            <a:r>
              <a:rPr lang="en-US" dirty="0" err="1">
                <a:solidFill>
                  <a:srgbClr val="202122"/>
                </a:solidFill>
                <a:latin typeface="Arial" panose="020B0604020202020204" pitchFamily="34" charset="0"/>
              </a:rPr>
              <a:t>Staude</a:t>
            </a:r>
            <a:r>
              <a:rPr lang="en-US" dirty="0">
                <a:solidFill>
                  <a:srgbClr val="202122"/>
                </a:solidFill>
                <a:latin typeface="Arial" panose="020B0604020202020204" pitchFamily="34" charset="0"/>
              </a:rPr>
              <a:t> et al. 2019)</a:t>
            </a: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2056" name="Picture 8">
            <a:extLst>
              <a:ext uri="{FF2B5EF4-FFF2-40B4-BE49-F238E27FC236}">
                <a16:creationId xmlns:a16="http://schemas.microsoft.com/office/drawing/2014/main" id="{7AC9BDAF-A280-1100-0D8A-F108728A2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3245770"/>
            <a:ext cx="3120099" cy="23996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03E730-D7BF-7083-6FC4-F9B34E3B8BA2}"/>
              </a:ext>
            </a:extLst>
          </p:cNvPr>
          <p:cNvSpPr txBox="1"/>
          <p:nvPr/>
        </p:nvSpPr>
        <p:spPr>
          <a:xfrm>
            <a:off x="323825" y="5958030"/>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Wikipedia</a:t>
            </a:r>
          </a:p>
        </p:txBody>
      </p:sp>
      <p:cxnSp>
        <p:nvCxnSpPr>
          <p:cNvPr id="8" name="Straight Connector 7">
            <a:extLst>
              <a:ext uri="{FF2B5EF4-FFF2-40B4-BE49-F238E27FC236}">
                <a16:creationId xmlns:a16="http://schemas.microsoft.com/office/drawing/2014/main" id="{FD96C553-630D-B07D-F459-579B51FFA6A8}"/>
              </a:ext>
            </a:extLst>
          </p:cNvPr>
          <p:cNvCxnSpPr>
            <a:cxnSpLocks/>
          </p:cNvCxnSpPr>
          <p:nvPr/>
        </p:nvCxnSpPr>
        <p:spPr>
          <a:xfrm>
            <a:off x="410183" y="592945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Red </a:t>
            </a:r>
            <a:r>
              <a:rPr lang="en-US" dirty="0"/>
              <a:t>lists – IUCN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6" name="Picture 2" descr="Logo mezinárodní organizace IUCN">
            <a:extLst>
              <a:ext uri="{FF2B5EF4-FFF2-40B4-BE49-F238E27FC236}">
                <a16:creationId xmlns:a16="http://schemas.microsoft.com/office/drawing/2014/main" id="{23CC8194-1D78-7AA7-3416-4322AC5AB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17363"/>
            <a:ext cx="1238250" cy="1180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A82D7C-BD3A-5193-E6AE-50D72973764D}"/>
              </a:ext>
            </a:extLst>
          </p:cNvPr>
          <p:cNvSpPr txBox="1"/>
          <p:nvPr/>
        </p:nvSpPr>
        <p:spPr>
          <a:xfrm>
            <a:off x="1210302" y="2322013"/>
            <a:ext cx="9597128" cy="4370427"/>
          </a:xfrm>
          <a:prstGeom prst="rect">
            <a:avLst/>
          </a:prstGeom>
          <a:noFill/>
        </p:spPr>
        <p:txBody>
          <a:bodyPr wrap="square" rtlCol="0">
            <a:spAutoFit/>
          </a:bodyPr>
          <a:lstStyle/>
          <a:p>
            <a:pPr>
              <a:spcAft>
                <a:spcPts val="1200"/>
              </a:spcAft>
            </a:pPr>
            <a:r>
              <a:rPr lang="en-US" dirty="0">
                <a:solidFill>
                  <a:srgbClr val="202122"/>
                </a:solidFill>
                <a:latin typeface="Arial" panose="020B0604020202020204" pitchFamily="34" charset="0"/>
              </a:rPr>
              <a:t>International Union for Conservation of Nature</a:t>
            </a:r>
          </a:p>
          <a:p>
            <a:pPr>
              <a:spcAft>
                <a:spcPts val="1200"/>
              </a:spcAft>
            </a:pPr>
            <a:r>
              <a:rPr lang="en-US" dirty="0">
                <a:solidFill>
                  <a:srgbClr val="202122"/>
                </a:solidFill>
                <a:latin typeface="Arial" panose="020B0604020202020204" pitchFamily="34" charset="0"/>
              </a:rPr>
              <a:t>1,400 member organizations, 16,000 scientists, budget of 95 m EUR in 2012, UN observer</a:t>
            </a:r>
          </a:p>
          <a:p>
            <a:pPr>
              <a:spcAft>
                <a:spcPts val="1200"/>
              </a:spcAft>
            </a:pPr>
            <a:r>
              <a:rPr lang="en-US" dirty="0">
                <a:solidFill>
                  <a:srgbClr val="202122"/>
                </a:solidFill>
                <a:latin typeface="Arial" panose="020B0604020202020204" pitchFamily="34" charset="0"/>
              </a:rPr>
              <a:t>World Conservation Congress, World Parks Congress</a:t>
            </a:r>
          </a:p>
          <a:p>
            <a:pPr>
              <a:spcAft>
                <a:spcPts val="1200"/>
              </a:spcAft>
            </a:pPr>
            <a:r>
              <a:rPr lang="en-US" dirty="0">
                <a:solidFill>
                  <a:srgbClr val="202122"/>
                </a:solidFill>
                <a:latin typeface="Arial" panose="020B0604020202020204" pitchFamily="34" charset="0"/>
              </a:rPr>
              <a:t>Members from CZ: AOPK, </a:t>
            </a:r>
            <a:r>
              <a:rPr lang="cs-CZ" dirty="0">
                <a:solidFill>
                  <a:srgbClr val="202122"/>
                </a:solidFill>
                <a:latin typeface="Arial" panose="020B0604020202020204" pitchFamily="34" charset="0"/>
              </a:rPr>
              <a:t>ČSOP, MŽP, KRNAP, UCSZOO</a:t>
            </a:r>
          </a:p>
          <a:p>
            <a:pPr>
              <a:spcAft>
                <a:spcPts val="1200"/>
              </a:spcAft>
            </a:pPr>
            <a:r>
              <a:rPr lang="cs-CZ" dirty="0" err="1">
                <a:solidFill>
                  <a:srgbClr val="202122"/>
                </a:solidFill>
                <a:latin typeface="Arial" panose="020B0604020202020204" pitchFamily="34" charset="0"/>
              </a:rPr>
              <a:t>Main</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products</a:t>
            </a:r>
            <a:r>
              <a:rPr lang="en-US" dirty="0">
                <a:solidFill>
                  <a:srgbClr val="202122"/>
                </a:solidFill>
                <a:latin typeface="Arial" panose="020B0604020202020204" pitchFamily="34" charset="0"/>
              </a:rPr>
              <a:t>: </a:t>
            </a:r>
          </a:p>
          <a:p>
            <a:pPr>
              <a:spcAft>
                <a:spcPts val="1200"/>
              </a:spcAft>
            </a:pPr>
            <a:r>
              <a:rPr lang="en-US" dirty="0">
                <a:solidFill>
                  <a:srgbClr val="202122"/>
                </a:solidFill>
                <a:latin typeface="Arial" panose="020B0604020202020204" pitchFamily="34" charset="0"/>
              </a:rPr>
              <a:t>	- IUCN red list of ecosystems</a:t>
            </a:r>
          </a:p>
          <a:p>
            <a:pPr>
              <a:spcAft>
                <a:spcPts val="1200"/>
              </a:spcAft>
            </a:pPr>
            <a:r>
              <a:rPr lang="en-US" dirty="0">
                <a:solidFill>
                  <a:srgbClr val="202122"/>
                </a:solidFill>
                <a:latin typeface="Arial" panose="020B0604020202020204" pitchFamily="34" charset="0"/>
              </a:rPr>
              <a:t>	- IUCN red list of species – based on population size (number of individuals), trends of population size, fragmentation, habitat quality, actual or potential exploitation, </a:t>
            </a:r>
            <a:r>
              <a:rPr lang="en-US" b="1" dirty="0">
                <a:solidFill>
                  <a:srgbClr val="202122"/>
                </a:solidFill>
                <a:latin typeface="Arial" panose="020B0604020202020204" pitchFamily="34" charset="0"/>
              </a:rPr>
              <a:t>extent of occurrence (EEO)</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area of occurrence (AOO)</a:t>
            </a: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9" name="Picture 8">
            <a:extLst>
              <a:ext uri="{FF2B5EF4-FFF2-40B4-BE49-F238E27FC236}">
                <a16:creationId xmlns:a16="http://schemas.microsoft.com/office/drawing/2014/main" id="{BCE8CE63-B81E-1DD8-E022-7EBD32B9BBEB}"/>
              </a:ext>
            </a:extLst>
          </p:cNvPr>
          <p:cNvPicPr>
            <a:picLocks noChangeAspect="1"/>
          </p:cNvPicPr>
          <p:nvPr/>
        </p:nvPicPr>
        <p:blipFill rotWithShape="1">
          <a:blip r:embed="rId5">
            <a:extLst>
              <a:ext uri="{28A0092B-C50C-407E-A947-70E740481C1C}">
                <a14:useLocalDpi xmlns:a14="http://schemas.microsoft.com/office/drawing/2010/main" val="0"/>
              </a:ext>
            </a:extLst>
          </a:blip>
          <a:srcRect r="67212" b="61934"/>
          <a:stretch/>
        </p:blipFill>
        <p:spPr>
          <a:xfrm>
            <a:off x="2723508" y="944890"/>
            <a:ext cx="1354630" cy="1192329"/>
          </a:xfrm>
          <a:prstGeom prst="rect">
            <a:avLst/>
          </a:prstGeom>
        </p:spPr>
      </p:pic>
    </p:spTree>
    <p:extLst>
      <p:ext uri="{BB962C8B-B14F-4D97-AF65-F5344CB8AC3E}">
        <p14:creationId xmlns:p14="http://schemas.microsoft.com/office/powerpoint/2010/main" val="31778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Red </a:t>
            </a:r>
            <a:r>
              <a:rPr lang="en-US" dirty="0"/>
              <a:t>lists – IUCN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D820FD2-425F-B81A-D68A-F3B3040D1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68687"/>
            <a:ext cx="6164056" cy="4557215"/>
          </a:xfrm>
          <a:prstGeom prst="rect">
            <a:avLst/>
          </a:prstGeom>
        </p:spPr>
      </p:pic>
    </p:spTree>
    <p:extLst>
      <p:ext uri="{BB962C8B-B14F-4D97-AF65-F5344CB8AC3E}">
        <p14:creationId xmlns:p14="http://schemas.microsoft.com/office/powerpoint/2010/main" val="20459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Red </a:t>
            </a:r>
            <a:r>
              <a:rPr lang="en-US" dirty="0"/>
              <a:t>lists – country-level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5727C631-8482-0956-FF88-D022E6846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34685"/>
            <a:ext cx="8324850" cy="4712939"/>
          </a:xfrm>
          <a:prstGeom prst="rect">
            <a:avLst/>
          </a:prstGeom>
        </p:spPr>
      </p:pic>
      <p:sp>
        <p:nvSpPr>
          <p:cNvPr id="7" name="TextBox 6">
            <a:extLst>
              <a:ext uri="{FF2B5EF4-FFF2-40B4-BE49-F238E27FC236}">
                <a16:creationId xmlns:a16="http://schemas.microsoft.com/office/drawing/2014/main" id="{4627EA4E-64DF-9A30-C58E-40752D2324C5}"/>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hlinkClick r:id="rId4"/>
              </a:rPr>
              <a:t>national</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4"/>
              </a:rPr>
              <a:t>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8" name="Straight Connector 7">
            <a:extLst>
              <a:ext uri="{FF2B5EF4-FFF2-40B4-BE49-F238E27FC236}">
                <a16:creationId xmlns:a16="http://schemas.microsoft.com/office/drawing/2014/main" id="{551D2FD2-EAED-2B57-B4EC-3AE5C022A3E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03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3139321"/>
          </a:xfrm>
          <a:prstGeom prst="rect">
            <a:avLst/>
          </a:prstGeom>
          <a:noFill/>
        </p:spPr>
        <p:txBody>
          <a:bodyPr wrap="square" rtlCol="0">
            <a:spAutoFit/>
          </a:bodyPr>
          <a:lstStyle/>
          <a:p>
            <a:r>
              <a:rPr lang="en-US" dirty="0"/>
              <a:t>What are the main species traits affecting extinction risk</a:t>
            </a:r>
          </a:p>
          <a:p>
            <a:endParaRPr lang="en-US" dirty="0"/>
          </a:p>
          <a:p>
            <a:r>
              <a:rPr lang="en-US" dirty="0"/>
              <a:t>That AOO and EOO play a key role in assessment of extinction risk</a:t>
            </a:r>
          </a:p>
          <a:p>
            <a:endParaRPr lang="en-US" dirty="0"/>
          </a:p>
          <a:p>
            <a:r>
              <a:rPr lang="en-US" dirty="0"/>
              <a:t>The main authority in extinction risk assessment is IUCN</a:t>
            </a:r>
          </a:p>
          <a:p>
            <a:endParaRPr lang="en-US" dirty="0"/>
          </a:p>
          <a:p>
            <a:r>
              <a:rPr lang="en-US" dirty="0"/>
              <a:t>You should know the main risk categories</a:t>
            </a:r>
          </a:p>
          <a:p>
            <a:endParaRPr lang="en-US" dirty="0"/>
          </a:p>
          <a:p>
            <a:r>
              <a:rPr lang="en-US" dirty="0"/>
              <a:t>You should know what is a red list</a:t>
            </a:r>
          </a:p>
          <a:p>
            <a:endParaRPr lang="en-US" dirty="0"/>
          </a:p>
          <a:p>
            <a:endParaRPr lang="en-US" dirty="0"/>
          </a:p>
        </p:txBody>
      </p:sp>
    </p:spTree>
    <p:extLst>
      <p:ext uri="{BB962C8B-B14F-4D97-AF65-F5344CB8AC3E}">
        <p14:creationId xmlns:p14="http://schemas.microsoft.com/office/powerpoint/2010/main" val="219128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collapses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species go extinct?</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9</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19599487"/>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9493</TotalTime>
  <Words>2679</Words>
  <Application>Microsoft Office PowerPoint</Application>
  <PresentationFormat>Widescreen</PresentationFormat>
  <Paragraphs>364</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Cambria Math</vt:lpstr>
      <vt:lpstr>Roboto</vt:lpstr>
      <vt:lpstr>Office Theme</vt:lpstr>
      <vt:lpstr>Species ranges II – applied issues, dynamics (+ intro to metapopulations)</vt:lpstr>
      <vt:lpstr>Geographic range vs extinction risk and conservation status</vt:lpstr>
      <vt:lpstr>What increases extinction risk of a species?</vt:lpstr>
      <vt:lpstr>Why are species with small ranges more at risk of extinction?</vt:lpstr>
      <vt:lpstr>Red lists – IUCN </vt:lpstr>
      <vt:lpstr>Red lists – IUCN </vt:lpstr>
      <vt:lpstr>Red lists – country-level </vt:lpstr>
      <vt:lpstr>You should know</vt:lpstr>
      <vt:lpstr>Range collapses</vt:lpstr>
      <vt:lpstr>Mammal &amp; large carnivore ranges: 1500 AD - present</vt:lpstr>
      <vt:lpstr>Global avian extinctions</vt:lpstr>
      <vt:lpstr>Main drivers of range contractions and collapses</vt:lpstr>
      <vt:lpstr>Geometry of range collapses</vt:lpstr>
      <vt:lpstr>Empirical support for the melting range hypothesis is mixed</vt:lpstr>
      <vt:lpstr>Empirical support for the melting range hypothesis is mixed</vt:lpstr>
      <vt:lpstr>Species undergoing range collapse have different OAR* </vt:lpstr>
      <vt:lpstr>You should know that</vt:lpstr>
      <vt:lpstr>Range expansions</vt:lpstr>
      <vt:lpstr>Invasive species</vt:lpstr>
      <vt:lpstr>Invasive species</vt:lpstr>
      <vt:lpstr>Invasive species</vt:lpstr>
      <vt:lpstr>Invasive species</vt:lpstr>
      <vt:lpstr>Human spread out of Africa</vt:lpstr>
      <vt:lpstr>You should know</vt:lpstr>
      <vt:lpstr>Zooming in – spatial structure of populations</vt:lpstr>
      <vt:lpstr>“The world is patchy”</vt:lpstr>
      <vt:lpstr>Metapopulace = populace populací</vt:lpstr>
      <vt:lpstr>Metapopulace = populace populací</vt:lpstr>
      <vt:lpstr>Metapopulace = populace populací</vt:lpstr>
      <vt:lpstr>Metapopulace = populace populací</vt:lpstr>
      <vt:lpstr>Metapopulace = populace populací</vt:lpstr>
      <vt:lpstr>How common are metapopulations?</vt:lpstr>
      <vt:lpstr>Levins’ model</vt:lpstr>
      <vt:lpstr>Extensions of Levins’ model include:</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596</cp:revision>
  <cp:lastPrinted>2022-01-20T14:55:36Z</cp:lastPrinted>
  <dcterms:created xsi:type="dcterms:W3CDTF">2021-11-22T08:31:33Z</dcterms:created>
  <dcterms:modified xsi:type="dcterms:W3CDTF">2022-10-17T08:27:14Z</dcterms:modified>
</cp:coreProperties>
</file>